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412" r:id="rId2"/>
    <p:sldId id="359" r:id="rId3"/>
    <p:sldId id="315" r:id="rId4"/>
    <p:sldId id="326" r:id="rId5"/>
    <p:sldId id="338" r:id="rId6"/>
    <p:sldId id="358" r:id="rId7"/>
    <p:sldId id="257" r:id="rId8"/>
    <p:sldId id="382" r:id="rId9"/>
    <p:sldId id="259" r:id="rId10"/>
    <p:sldId id="351" r:id="rId11"/>
    <p:sldId id="352" r:id="rId12"/>
    <p:sldId id="353" r:id="rId13"/>
    <p:sldId id="354" r:id="rId14"/>
    <p:sldId id="355" r:id="rId15"/>
    <p:sldId id="356" r:id="rId16"/>
    <p:sldId id="373" r:id="rId17"/>
    <p:sldId id="374" r:id="rId18"/>
    <p:sldId id="260" r:id="rId19"/>
    <p:sldId id="375" r:id="rId20"/>
    <p:sldId id="383" r:id="rId21"/>
    <p:sldId id="327" r:id="rId22"/>
    <p:sldId id="262" r:id="rId23"/>
    <p:sldId id="264" r:id="rId24"/>
    <p:sldId id="265" r:id="rId25"/>
    <p:sldId id="266" r:id="rId26"/>
    <p:sldId id="324" r:id="rId27"/>
    <p:sldId id="268" r:id="rId28"/>
    <p:sldId id="267" r:id="rId29"/>
    <p:sldId id="269" r:id="rId30"/>
    <p:sldId id="360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329" r:id="rId39"/>
    <p:sldId id="334" r:id="rId40"/>
    <p:sldId id="336" r:id="rId41"/>
    <p:sldId id="337" r:id="rId42"/>
    <p:sldId id="277" r:id="rId43"/>
    <p:sldId id="278" r:id="rId44"/>
    <p:sldId id="279" r:id="rId45"/>
    <p:sldId id="376" r:id="rId46"/>
    <p:sldId id="330" r:id="rId47"/>
    <p:sldId id="323" r:id="rId48"/>
    <p:sldId id="287" r:id="rId49"/>
    <p:sldId id="305" r:id="rId50"/>
    <p:sldId id="280" r:id="rId51"/>
    <p:sldId id="343" r:id="rId52"/>
    <p:sldId id="364" r:id="rId53"/>
    <p:sldId id="281" r:id="rId54"/>
    <p:sldId id="363" r:id="rId55"/>
    <p:sldId id="365" r:id="rId56"/>
    <p:sldId id="344" r:id="rId57"/>
    <p:sldId id="341" r:id="rId58"/>
    <p:sldId id="342" r:id="rId59"/>
    <p:sldId id="366" r:id="rId60"/>
    <p:sldId id="367" r:id="rId61"/>
    <p:sldId id="345" r:id="rId62"/>
    <p:sldId id="283" r:id="rId63"/>
    <p:sldId id="284" r:id="rId64"/>
    <p:sldId id="285" r:id="rId65"/>
    <p:sldId id="286" r:id="rId66"/>
    <p:sldId id="368" r:id="rId67"/>
    <p:sldId id="369" r:id="rId68"/>
    <p:sldId id="347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  <p:sldId id="302" r:id="rId78"/>
    <p:sldId id="372" r:id="rId79"/>
    <p:sldId id="349" r:id="rId80"/>
    <p:sldId id="303" r:id="rId81"/>
    <p:sldId id="325" r:id="rId82"/>
    <p:sldId id="357" r:id="rId83"/>
    <p:sldId id="350" r:id="rId84"/>
    <p:sldId id="304" r:id="rId85"/>
    <p:sldId id="306" r:id="rId86"/>
    <p:sldId id="307" r:id="rId87"/>
    <p:sldId id="308" r:id="rId88"/>
    <p:sldId id="370" r:id="rId89"/>
    <p:sldId id="371" r:id="rId90"/>
    <p:sldId id="331" r:id="rId91"/>
    <p:sldId id="309" r:id="rId92"/>
    <p:sldId id="333" r:id="rId93"/>
    <p:sldId id="310" r:id="rId94"/>
    <p:sldId id="311" r:id="rId95"/>
    <p:sldId id="312" r:id="rId96"/>
    <p:sldId id="313" r:id="rId97"/>
    <p:sldId id="314" r:id="rId98"/>
    <p:sldId id="377" r:id="rId99"/>
    <p:sldId id="384" r:id="rId100"/>
    <p:sldId id="421" r:id="rId101"/>
    <p:sldId id="361" r:id="rId102"/>
  </p:sldIdLst>
  <p:sldSz cx="12192000" cy="6858000"/>
  <p:notesSz cx="9929813" cy="679926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4A8"/>
    <a:srgbClr val="4EA8E0"/>
    <a:srgbClr val="2694D8"/>
    <a:srgbClr val="86FED0"/>
    <a:srgbClr val="A6FD87"/>
    <a:srgbClr val="81FC56"/>
    <a:srgbClr val="5DD1C3"/>
    <a:srgbClr val="1F66A7"/>
    <a:srgbClr val="0066FF"/>
    <a:srgbClr val="38C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74941" autoAdjust="0"/>
  </p:normalViewPr>
  <p:slideViewPr>
    <p:cSldViewPr snapToGrid="0">
      <p:cViewPr varScale="1">
        <p:scale>
          <a:sx n="56" d="100"/>
          <a:sy n="56" d="100"/>
        </p:scale>
        <p:origin x="96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CC00DAA-A486-49BF-8047-6E92058276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919" cy="34114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4F9FB5E-93D2-4B61-8A5A-4A8A50447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4597" y="2"/>
            <a:ext cx="4302919" cy="34114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F61C1812-AC25-4519-BD05-204E94E5EEE2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CA2BC1-B4A9-4E70-A98A-415981E968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8121"/>
            <a:ext cx="4302919" cy="34114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9B5FA6-C16A-43FF-84CE-FF34F557F5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4597" y="6458121"/>
            <a:ext cx="4302919" cy="34114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E4C0DEA5-AD51-4988-AB69-F9249A4F29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97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919" cy="34114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4597" y="2"/>
            <a:ext cx="4302919" cy="34114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C5B7BE48-7676-4083-A088-1E968D17B42B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5" rIns="91432" bIns="45715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</p:spPr>
        <p:txBody>
          <a:bodyPr vert="horz" lIns="91432" tIns="45715" rIns="91432" bIns="45715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58121"/>
            <a:ext cx="4302919" cy="34114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4597" y="6458121"/>
            <a:ext cx="4302919" cy="34114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433BF680-F747-4FDA-835F-F66B79D72B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257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10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3478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538" name="Google Shape;53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941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11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8385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12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207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13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589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14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113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74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16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366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17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088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19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9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endParaRPr lang="zh-TW" altLang="zh-TW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57" indent="-228578" defTabSz="914313">
              <a:buClr>
                <a:srgbClr val="000000"/>
              </a:buClr>
              <a:buSzPts val="1400"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20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221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21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784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lang="en-US" dirty="0"/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dirty="0"/>
          </a:p>
        </p:txBody>
      </p:sp>
      <p:sp>
        <p:nvSpPr>
          <p:cNvPr id="158" name="Google Shape;1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26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6750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lang="en-US" dirty="0"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lang="en-US" dirty="0"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925763" y="233363"/>
            <a:ext cx="4078287" cy="22939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992982" y="2628006"/>
            <a:ext cx="7943850" cy="2677210"/>
          </a:xfrm>
        </p:spPr>
        <p:txBody>
          <a:bodyPr/>
          <a:lstStyle/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3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505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30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961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lang="en-US" dirty="0"/>
          </a:p>
        </p:txBody>
      </p:sp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213" name="Google Shape;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221" name="Google Shape;2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229" name="Google Shape;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237" name="Google Shape;23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38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347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39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585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4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2448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40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58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41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475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lang="en-US" dirty="0"/>
          </a:p>
        </p:txBody>
      </p:sp>
      <p:sp>
        <p:nvSpPr>
          <p:cNvPr id="245" name="Google Shape;2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252" name="Google Shape;2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lang="en-US" dirty="0"/>
          </a:p>
        </p:txBody>
      </p:sp>
      <p:sp>
        <p:nvSpPr>
          <p:cNvPr id="259" name="Google Shape;25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45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4764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46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325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47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2882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326" name="Google Shape;3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65" name="Google Shape;4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3409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267" name="Google Shape;2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796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52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2335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54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2334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55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05555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2365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57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890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58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0967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59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8273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6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8552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0575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6327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291" name="Google Shape;2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300" name="Google Shape;3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308" name="Google Shape;3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316" name="Google Shape;3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66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57123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866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6204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lang="en-US" altLang="zh-TW" dirty="0"/>
          </a:p>
        </p:txBody>
      </p:sp>
      <p:sp>
        <p:nvSpPr>
          <p:cNvPr id="377" name="Google Shape;3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384" name="Google Shape;38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392" name="Google Shape;3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00" name="Google Shape;4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08" name="Google Shape;4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16" name="Google Shape;4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24" name="Google Shape;42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31" name="Google Shape;4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39" name="Google Shape;43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9564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69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</p:spPr>
        <p:txBody>
          <a:bodyPr spcFirstLastPara="1" wrap="square" lIns="91416" tIns="45696" rIns="91416" bIns="45696" anchor="t" anchorCtr="0">
            <a:noAutofit/>
          </a:bodyPr>
          <a:lstStyle/>
          <a:p>
            <a:endParaRPr lang="en-US" altLang="zh-TW" dirty="0"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2429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48" name="Google Shape;44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81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9559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82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8206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83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5106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56" name="Google Shape;4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</p:txBody>
      </p:sp>
      <p:sp>
        <p:nvSpPr>
          <p:cNvPr id="472" name="Google Shape;47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80" name="Google Shape;48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88" name="Google Shape;48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31007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91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 defTabSz="914313">
              <a:buClr>
                <a:srgbClr val="000000"/>
              </a:buClr>
              <a:buSzPts val="1400"/>
              <a:defRPr/>
            </a:pPr>
            <a:endParaRPr lang="zh-TW" altLang="zh-TW"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0572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495" name="Google Shape;49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2486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lang="zh-TW" altLang="en-US" dirty="0"/>
          </a:p>
        </p:txBody>
      </p:sp>
      <p:sp>
        <p:nvSpPr>
          <p:cNvPr id="503" name="Google Shape;50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512" name="Google Shape;51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521" name="Google Shape;52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529" name="Google Shape;52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:notes"/>
          <p:cNvSpPr txBox="1">
            <a:spLocks noGrp="1"/>
          </p:cNvSpPr>
          <p:nvPr>
            <p:ph type="body" idx="1"/>
          </p:nvPr>
        </p:nvSpPr>
        <p:spPr>
          <a:xfrm>
            <a:off x="992982" y="3272145"/>
            <a:ext cx="7943850" cy="267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6" tIns="45696" rIns="91416" bIns="45696" anchor="t" anchorCtr="0">
            <a:noAutofit/>
          </a:bodyPr>
          <a:lstStyle/>
          <a:p>
            <a:pPr>
              <a:buSzPts val="1400"/>
            </a:pPr>
            <a:endParaRPr dirty="0"/>
          </a:p>
        </p:txBody>
      </p:sp>
      <p:sp>
        <p:nvSpPr>
          <p:cNvPr id="538" name="Google Shape;53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81463" cy="229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5087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BF680-F747-4FDA-835F-F66B79D72BD3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92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09780-5782-4172-B4DB-AEAAEA2C1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004BA8-DC5A-4274-AE13-6494952D2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00F93F-24A4-443C-B070-0FD873D6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4955-3FA4-431B-83EA-BA14B21C47A0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2EB29A-4551-43B1-9256-3F662C98B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C819F4-16D9-49F0-AFE2-37000BD0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52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ECBA9-329B-47FE-82BC-64759481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3E9A408-2B29-450B-8D8A-B95982B73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C7F4E4-7BEC-4CCE-A8CB-0DB14001B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2E7A31B-2052-4861-80D1-B78786AD3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29C8-7CA5-4DD0-AB51-E22433D917A3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95C8E4-04A7-463C-9D79-0DA49D62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F8EDCC-5F1A-4C9F-B1A4-95D178B5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97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DBD70-80FE-4A25-A010-49B8E021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69DE2F-9FB7-4141-A681-122A997FB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A1211D-72A6-4ABC-8593-EEABCFE0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3E05C-513E-4841-AF10-787244EC3019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39328C-CDC7-4D04-8B8D-A65EFB88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08DDFB-244C-4052-B1AB-DCF87D14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356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4797FC-7192-40A0-B4F9-D3352AC1E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23C501-DF09-4C2A-BAE6-189FFDF5E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143DD3-867A-4DB5-A420-492F03AA0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8EF4-CCBB-4FA2-8547-042550D67573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0034B1-90C3-4A0D-8409-D3797890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3AD2C6-F782-47E8-B928-E142B57D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10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66FE4-FA6D-4445-A20A-27079723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41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23395-A8B4-4707-99E3-982863001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97891"/>
            <a:ext cx="10515600" cy="4579072"/>
          </a:xfrm>
        </p:spPr>
        <p:txBody>
          <a:bodyPr>
            <a:normAutofit/>
          </a:bodyPr>
          <a:lstStyle>
            <a:lvl1pPr indent="-230400">
              <a:lnSpc>
                <a:spcPct val="100000"/>
              </a:lnSpc>
              <a:defRPr sz="3200"/>
            </a:lvl1pPr>
            <a:lvl2pPr indent="-180000">
              <a:lnSpc>
                <a:spcPct val="100000"/>
              </a:lnSpc>
              <a:defRPr sz="2800"/>
            </a:lvl2pPr>
            <a:lvl3pPr indent="-180000">
              <a:lnSpc>
                <a:spcPct val="100000"/>
              </a:lnSpc>
              <a:defRPr sz="2400"/>
            </a:lvl3pPr>
            <a:lvl4pPr indent="-180000">
              <a:lnSpc>
                <a:spcPct val="100000"/>
              </a:lnSpc>
              <a:defRPr sz="2000"/>
            </a:lvl4pPr>
            <a:lvl5pPr indent="-180000">
              <a:lnSpc>
                <a:spcPct val="100000"/>
              </a:lnSpc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91BC7C-0CD8-418D-9230-B05020DB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C806F-D056-4DDB-97E7-A4A388719FAE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3F0E94-1621-4061-B482-31C4C750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7D1984-9706-4599-98B3-108EF2B5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48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66FE4-FA6D-4445-A20A-27079723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342"/>
            <a:ext cx="10515600" cy="95244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23395-A8B4-4707-99E3-982863001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163782"/>
            <a:ext cx="10515600" cy="5013181"/>
          </a:xfrm>
        </p:spPr>
        <p:txBody>
          <a:bodyPr/>
          <a:lstStyle>
            <a:lvl1pPr indent="-230400">
              <a:lnSpc>
                <a:spcPct val="100000"/>
              </a:lnSpc>
              <a:spcBef>
                <a:spcPts val="600"/>
              </a:spcBef>
              <a:defRPr sz="3200"/>
            </a:lvl1pPr>
            <a:lvl2pPr indent="-180000">
              <a:lnSpc>
                <a:spcPct val="100000"/>
              </a:lnSpc>
              <a:spcBef>
                <a:spcPts val="600"/>
              </a:spcBef>
              <a:defRPr sz="2800"/>
            </a:lvl2pPr>
            <a:lvl3pPr indent="-180000">
              <a:lnSpc>
                <a:spcPct val="100000"/>
              </a:lnSpc>
              <a:spcBef>
                <a:spcPts val="600"/>
              </a:spcBef>
              <a:defRPr sz="2400"/>
            </a:lvl3pPr>
            <a:lvl4pPr indent="-180000">
              <a:lnSpc>
                <a:spcPct val="100000"/>
              </a:lnSpc>
              <a:spcBef>
                <a:spcPts val="600"/>
              </a:spcBef>
              <a:defRPr sz="2000"/>
            </a:lvl4pPr>
            <a:lvl5pPr indent="-180000">
              <a:lnSpc>
                <a:spcPct val="100000"/>
              </a:lnSpc>
              <a:spcBef>
                <a:spcPts val="600"/>
              </a:spcBef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91BC7C-0CD8-418D-9230-B05020DB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8AE16-0DF0-4FAF-BF35-CD1262D85587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3F0E94-1621-4061-B482-31C4C750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7D1984-9706-4599-98B3-108EF2B5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85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8AEA6-ADF1-4EBE-9B80-0E92ECF80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AC0069-4455-465E-8E8A-B9276B34C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4DDD96-C91F-4107-A820-05CABD6F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A5C9D-2A15-435B-9FCF-3503C82E0B79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D7AEB0-587D-4E1A-8C74-CC777B9A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546632-5FBC-4DC4-9443-2BAFBFF6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33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F018F-3BEB-47D0-896A-182EE086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0BB4B-2C56-4638-BD2B-0E26EF83B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F3EF70-84E7-4771-BAB8-7B453BA8D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F8CF79-BCB5-4766-9317-8EBC7F25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1556-B8D1-4517-9535-C68558592880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8C0C84-B05C-4553-8513-7C8461AD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866E11-EF71-4FDB-9457-FA30355A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17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D7F3F-E639-4DD1-B707-38F86D22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80DE48-10C0-442E-9336-4119B2183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F71698-71CA-42BE-B235-9F2D1097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2A8318-8100-45FF-8010-3C9B2A42B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088FBAC-8A9C-4E95-AD03-58BECCA8C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F981ACF-1278-4A2C-86FE-68E2C886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D6112-3461-4CD8-B268-E1DD990AC768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B2E249E-961B-4AD8-88B8-AB1F4125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C32DF48-8308-4201-BFA0-76D086C28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23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47511D-3A02-488F-87E0-97AB8594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9D7036E-2AB2-4C82-A94E-FB82F222A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29F7-FB52-4DAD-B931-D6FBECB1B4B1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3BEA5D-1C61-4479-A388-7C25959E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BE9CA7-61A8-4294-AF87-544D9D15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79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9C75847-7F01-4533-A607-904814F9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CC109-F971-49AD-A468-C6B31E9FB751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042F10A-D028-4281-B677-F13A5FFF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36A7A2-3696-4EE5-AB6F-5C318D24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14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70B47B-023E-41A7-AE2C-E838E15C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FAEA42-D74E-4781-8746-623BE0144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1464B5-79B4-4B77-9315-41F60E0B0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B13C4D-56E4-493D-94E0-47226863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B7F56-40AC-4CD3-88F4-EC91AD1FB7A3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F2D65B-479F-40B5-B895-D1FA8F89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58BF8B-47BD-4011-82F4-D9F213CA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37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43151A0-71BC-4D99-87BC-F4008890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980D01-D5B0-4FF8-ADFF-1A170D689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CAA26C-16A9-4D5E-885E-1302EBC96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fld id="{C93907D5-8F9D-4074-9596-FD8A43A28C9C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7D78D2-8F4F-4DDE-B3AB-E069B1B5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A7066-7013-4D3F-91DD-3873980B0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8806" y="6473363"/>
            <a:ext cx="953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fld id="{4C921B17-FDE5-4481-A3DB-CBA4468E30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277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1pPr>
      <a:lvl2pPr marL="6858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2pPr>
      <a:lvl3pPr marL="11430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3pPr>
      <a:lvl4pPr marL="16002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4pPr>
      <a:lvl5pPr marL="20574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JMkvny0Gb4AlP6uFlGmA2GSiT16NEX6u?usp=sharing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yous-piper-08d.notion.site/Questions-50bb7522446d460683b195c8d20a68ef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yous-piper-08d.notion.site/Questions-50bb7522446d460683b195c8d20a68ef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yous-piper-08d.notion.site/Questions-50bb7522446d460683b195c8d20a68ef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tanfordnlp/glove/resolve/main/glove.twitter.27B.zip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paperspace.com/intro-to-optimization-momentum-rmsprop-adam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kwORuSfpuPlqKKLFc3rhT0nHusqA6EzF?usp=sharing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mailto:t110368151@ntut.org.tw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BCA81-2C68-4C44-BE23-99ECA3D97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674" y="1788116"/>
            <a:ext cx="11678652" cy="176315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This practical class needs to be divided into groups, please make a group of 1~3 people.</a:t>
            </a:r>
            <a:endParaRPr lang="zh-TW" altLang="en-US" sz="4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9B2D02-5BF4-AF61-1E61-F7206B4D1CB6}"/>
              </a:ext>
            </a:extLst>
          </p:cNvPr>
          <p:cNvSpPr txBox="1"/>
          <p:nvPr/>
        </p:nvSpPr>
        <p:spPr>
          <a:xfrm>
            <a:off x="0" y="6596390"/>
            <a:ext cx="102630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2">
                    <a:lumMod val="90000"/>
                  </a:schemeClr>
                </a:solidFill>
              </a:rPr>
              <a:t>https://www.shutterstock.com/zh-Hant/image-vector/icon-people-vector-727689157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E0CC11-F887-2DE3-4939-C990963A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93" y="3890184"/>
            <a:ext cx="7283213" cy="22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6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297-18FA-754E-8F9C-39D27664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Google Colab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672987-BA5A-B446-878E-28B63FD7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891"/>
            <a:ext cx="10934700" cy="4579072"/>
          </a:xfrm>
        </p:spPr>
        <p:txBody>
          <a:bodyPr>
            <a:normAutofit/>
          </a:bodyPr>
          <a:lstStyle/>
          <a:p>
            <a:pPr indent="-230400"/>
            <a:r>
              <a:rPr kumimoji="1" lang="en-US" altLang="zh-TW" sz="3200" dirty="0"/>
              <a:t>Before we start coding, we should know how to use Colab.</a:t>
            </a:r>
          </a:p>
          <a:p>
            <a:pPr indent="-230400"/>
            <a:r>
              <a:rPr kumimoji="1" lang="en-US" altLang="zh-TW" sz="3200" dirty="0"/>
              <a:t>Colab allows you can write &amp; run python code online.</a:t>
            </a:r>
          </a:p>
          <a:p>
            <a:pPr indent="-230400"/>
            <a:r>
              <a:rPr kumimoji="1" lang="en-US" altLang="zh-TW" sz="3200" dirty="0"/>
              <a:t>Colab provides free GPU resource for ML model training.</a:t>
            </a:r>
            <a:endParaRPr kumimoji="1"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3507A-0655-FF43-9CE4-A68A0D8A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4D234F-DDBB-4940-8738-E8772B6E02CD}"/>
              </a:ext>
            </a:extLst>
          </p:cNvPr>
          <p:cNvSpPr txBox="1"/>
          <p:nvPr/>
        </p:nvSpPr>
        <p:spPr>
          <a:xfrm>
            <a:off x="0" y="6651919"/>
            <a:ext cx="2962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https://clay-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atlas.com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/blog/2019/09/29/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chinese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-tutorial/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8102B8-9F55-4467-B003-5C250D0BB1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140" y="3535333"/>
            <a:ext cx="6121721" cy="26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46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Bonus</a:t>
            </a:r>
            <a:endParaRPr dirty="0"/>
          </a:p>
        </p:txBody>
      </p:sp>
      <p:sp>
        <p:nvSpPr>
          <p:cNvPr id="541" name="Google Shape;541;p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The 3 top groups will get the bonus.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dirty="0"/>
              <a:t>Please finished the exercise first, and then upload the model built by OnionOrNot.csv to google drive.</a:t>
            </a:r>
            <a:endParaRPr kumimoji="1" lang="en-US" altLang="zh-TW" dirty="0"/>
          </a:p>
          <a:p>
            <a:pPr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kumimoji="1" lang="en-US" altLang="zh-TW" dirty="0"/>
              <a:t>The title of the model should be in the following format: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NLP_Group_XX.h5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e.g., NLP_Group_1.h5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dirty="0"/>
              <a:t>Link to google drive:</a:t>
            </a:r>
            <a:br>
              <a:rPr lang="en-US" altLang="zh-TW" dirty="0"/>
            </a:br>
            <a:r>
              <a:rPr lang="en-US" altLang="zh-TW" b="0" i="0" u="sng" dirty="0">
                <a:effectLst/>
                <a:latin typeface="Segoe UI Historic" panose="020B0502040204020203" pitchFamily="34" charset="0"/>
                <a:hlinkClick r:id="rId3"/>
              </a:rPr>
              <a:t>https://drive.google.com/drive/folders/1JMkvny0Gb4AlP6uFlGmA2GSiT16NEX6u?usp=sharing</a:t>
            </a:r>
            <a:endParaRPr lang="en-US" altLang="zh-TW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  <p:sp>
        <p:nvSpPr>
          <p:cNvPr id="542" name="Google Shape;542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042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8BAEA61-955D-45D7-8AFB-A762C5B7B5D4}"/>
              </a:ext>
            </a:extLst>
          </p:cNvPr>
          <p:cNvSpPr txBox="1"/>
          <p:nvPr/>
        </p:nvSpPr>
        <p:spPr>
          <a:xfrm>
            <a:off x="4270019" y="2875002"/>
            <a:ext cx="3651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5400" dirty="0">
                <a:latin typeface="Georgia" panose="02040502050405020303" pitchFamily="18" charset="0"/>
              </a:rPr>
              <a:t>Thank you!</a:t>
            </a:r>
            <a:endParaRPr lang="zh-TW" altLang="en-US" sz="5400" dirty="0">
              <a:latin typeface="Georgia" panose="02040502050405020303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40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B58F1F-4640-F547-B1B6-E9AC602C3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25" y="2154322"/>
            <a:ext cx="9868196" cy="33011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AE72F-C6FE-7349-BC7F-76F2665C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31936-28FD-4A45-85E0-D5C689D1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1143687"/>
          </a:xfrm>
        </p:spPr>
        <p:txBody>
          <a:bodyPr/>
          <a:lstStyle/>
          <a:p>
            <a:r>
              <a:rPr kumimoji="1" lang="en-US" altLang="zh-TW" dirty="0"/>
              <a:t>We should connect Colab into google drive before we use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844F77-468A-124B-996F-155EC3B9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B3A863F-9DD5-AE42-9ECB-B1B08594934B}"/>
              </a:ext>
            </a:extLst>
          </p:cNvPr>
          <p:cNvSpPr txBox="1"/>
          <p:nvPr/>
        </p:nvSpPr>
        <p:spPr>
          <a:xfrm>
            <a:off x="8732557" y="4027311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Right Click</a:t>
            </a:r>
            <a:endParaRPr kumimoji="1" lang="zh-TW" altLang="en-US" sz="2800" dirty="0">
              <a:solidFill>
                <a:srgbClr val="0070C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1F9D49-5EFA-A748-8877-8248806A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242" y="2736420"/>
            <a:ext cx="9038692" cy="382530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B4BF6B5-90DF-4498-A60A-EB948FED8C03}"/>
              </a:ext>
            </a:extLst>
          </p:cNvPr>
          <p:cNvSpPr/>
          <p:nvPr/>
        </p:nvSpPr>
        <p:spPr>
          <a:xfrm>
            <a:off x="5438623" y="5147873"/>
            <a:ext cx="1705127" cy="2265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1FD16-FADD-404E-A19B-12E326E2D352}"/>
              </a:ext>
            </a:extLst>
          </p:cNvPr>
          <p:cNvSpPr/>
          <p:nvPr/>
        </p:nvSpPr>
        <p:spPr>
          <a:xfrm>
            <a:off x="7134419" y="6195307"/>
            <a:ext cx="1705127" cy="2265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470CC-C676-5C4E-A438-BEEEFFC1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64" y="211342"/>
            <a:ext cx="11473873" cy="952440"/>
          </a:xfrm>
        </p:spPr>
        <p:txBody>
          <a:bodyPr>
            <a:noAutofit/>
          </a:bodyPr>
          <a:lstStyle/>
          <a:p>
            <a:r>
              <a:rPr kumimoji="1" lang="en-US" altLang="zh-TW" spc="-100" dirty="0"/>
              <a:t>Connect Colab into Google Drive (Cont’d )</a:t>
            </a:r>
            <a:endParaRPr kumimoji="1" lang="zh-TW" altLang="en-US" spc="-1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DEE027-3C47-C946-B189-43CB819A9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952441"/>
          </a:xfrm>
        </p:spPr>
        <p:txBody>
          <a:bodyPr/>
          <a:lstStyle/>
          <a:p>
            <a:r>
              <a:rPr kumimoji="1" lang="en-US" altLang="zh-TW" dirty="0"/>
              <a:t>Search Colab and install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33278-3433-E64A-B523-A8970CC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59D0E3-93B3-4846-B7BA-62862C57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51" y="2532689"/>
            <a:ext cx="4995388" cy="34066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AFB43F-EBF6-4063-91E6-229B76255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12" y="2532688"/>
            <a:ext cx="4995388" cy="34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827663-8DB0-FA47-8486-BCA929B6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5013181"/>
          </a:xfrm>
        </p:spPr>
        <p:txBody>
          <a:bodyPr/>
          <a:lstStyle/>
          <a:p>
            <a:r>
              <a:rPr kumimoji="1" lang="en-US" altLang="zh-TW" dirty="0"/>
              <a:t>After installation, you can create a new Colab notebook.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4A373-C961-FD4C-B4EB-9DBE814B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84077-A671-6F48-A575-DBBC70AF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7" y="1974343"/>
            <a:ext cx="8020047" cy="420262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4C9D6199-41EF-4FA1-9B46-0D68A34A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64" y="211342"/>
            <a:ext cx="11473873" cy="952440"/>
          </a:xfrm>
        </p:spPr>
        <p:txBody>
          <a:bodyPr>
            <a:noAutofit/>
          </a:bodyPr>
          <a:lstStyle/>
          <a:p>
            <a:r>
              <a:rPr kumimoji="1" lang="en-US" altLang="zh-TW" spc="-100" dirty="0"/>
              <a:t>Connect Colab into Google Drive (Cont’d )</a:t>
            </a:r>
            <a:endParaRPr kumimoji="1" lang="zh-TW" altLang="en-US" spc="-1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840C7A-E187-4CE8-B4E1-2C03A2B629AD}"/>
              </a:ext>
            </a:extLst>
          </p:cNvPr>
          <p:cNvSpPr/>
          <p:nvPr/>
        </p:nvSpPr>
        <p:spPr>
          <a:xfrm>
            <a:off x="4343918" y="4513118"/>
            <a:ext cx="1853682" cy="236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84E877-277B-4DA8-A00E-FA47F6EED045}"/>
              </a:ext>
            </a:extLst>
          </p:cNvPr>
          <p:cNvSpPr/>
          <p:nvPr/>
        </p:nvSpPr>
        <p:spPr>
          <a:xfrm>
            <a:off x="6197600" y="5349079"/>
            <a:ext cx="1853682" cy="236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1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33257658-54BF-488F-BADB-6784FFA0F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11"/>
          <a:stretch/>
        </p:blipFill>
        <p:spPr>
          <a:xfrm>
            <a:off x="965335" y="2216162"/>
            <a:ext cx="10261330" cy="30953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29BBB17-2C11-2545-9946-8369D41E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Colab</a:t>
            </a:r>
            <a:r>
              <a:rPr kumimoji="1" lang="en-US" altLang="zh-TW" dirty="0"/>
              <a:t> User Interface (UI)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B26B5A-2C20-244C-9FE5-AB7DEA7C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B996D-9071-0448-8074-FF4E2CEC7E2F}"/>
              </a:ext>
            </a:extLst>
          </p:cNvPr>
          <p:cNvSpPr txBox="1"/>
          <p:nvPr/>
        </p:nvSpPr>
        <p:spPr>
          <a:xfrm>
            <a:off x="1125480" y="1293015"/>
            <a:ext cx="296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Notebook name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F0D1DA-D047-0045-8FD9-9BC94435518B}"/>
              </a:ext>
            </a:extLst>
          </p:cNvPr>
          <p:cNvSpPr txBox="1"/>
          <p:nvPr/>
        </p:nvSpPr>
        <p:spPr>
          <a:xfrm>
            <a:off x="1726068" y="5090472"/>
            <a:ext cx="95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Files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693B6DD-FE24-C74C-9A79-B9551527C1E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959239" y="4180069"/>
            <a:ext cx="246719" cy="910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4AB029-E513-A44B-BA1C-4FDD8FB05B99}"/>
              </a:ext>
            </a:extLst>
          </p:cNvPr>
          <p:cNvSpPr txBox="1"/>
          <p:nvPr/>
        </p:nvSpPr>
        <p:spPr>
          <a:xfrm>
            <a:off x="4674082" y="1271422"/>
            <a:ext cx="225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Python code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7BD6C6D-8921-EF4E-B607-053D48843D4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89436" y="1794642"/>
            <a:ext cx="412700" cy="1747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71368E-3DE2-4748-AB05-8B00E822BB64}"/>
              </a:ext>
            </a:extLst>
          </p:cNvPr>
          <p:cNvSpPr txBox="1"/>
          <p:nvPr/>
        </p:nvSpPr>
        <p:spPr>
          <a:xfrm>
            <a:off x="7562763" y="1293015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Code cell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CA77057-5CB7-7347-ACEB-1CBC784D88F0}"/>
              </a:ext>
            </a:extLst>
          </p:cNvPr>
          <p:cNvSpPr txBox="1"/>
          <p:nvPr/>
        </p:nvSpPr>
        <p:spPr>
          <a:xfrm>
            <a:off x="3499070" y="5311517"/>
            <a:ext cx="290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Execute button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BB2A676-4117-2941-92C3-393852CC0CDF}"/>
              </a:ext>
            </a:extLst>
          </p:cNvPr>
          <p:cNvSpPr txBox="1"/>
          <p:nvPr/>
        </p:nvSpPr>
        <p:spPr>
          <a:xfrm>
            <a:off x="7239829" y="5090472"/>
            <a:ext cx="136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Output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33" name="直線箭頭接點 16">
            <a:extLst>
              <a:ext uri="{FF2B5EF4-FFF2-40B4-BE49-F238E27FC236}">
                <a16:creationId xmlns:a16="http://schemas.microsoft.com/office/drawing/2014/main" id="{932184A1-A134-42FA-9D46-04D1B33BD3E1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126964" y="1816235"/>
            <a:ext cx="684110" cy="1776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16">
            <a:extLst>
              <a:ext uri="{FF2B5EF4-FFF2-40B4-BE49-F238E27FC236}">
                <a16:creationId xmlns:a16="http://schemas.microsoft.com/office/drawing/2014/main" id="{394676DE-28F1-447C-9669-7D50A8DD7DB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205958" y="1816235"/>
            <a:ext cx="404138" cy="488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11">
            <a:extLst>
              <a:ext uri="{FF2B5EF4-FFF2-40B4-BE49-F238E27FC236}">
                <a16:creationId xmlns:a16="http://schemas.microsoft.com/office/drawing/2014/main" id="{E669FB6F-AD02-4EDE-A10C-F4D0C6B4830A}"/>
              </a:ext>
            </a:extLst>
          </p:cNvPr>
          <p:cNvCxnSpPr>
            <a:cxnSpLocks/>
          </p:cNvCxnSpPr>
          <p:nvPr/>
        </p:nvCxnSpPr>
        <p:spPr>
          <a:xfrm flipH="1" flipV="1">
            <a:off x="4674083" y="3778898"/>
            <a:ext cx="278089" cy="1532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11">
            <a:extLst>
              <a:ext uri="{FF2B5EF4-FFF2-40B4-BE49-F238E27FC236}">
                <a16:creationId xmlns:a16="http://schemas.microsoft.com/office/drawing/2014/main" id="{8EE32020-2374-40C7-9D52-321BBE4D76B4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5802135" y="4065688"/>
            <a:ext cx="2119622" cy="1024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8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6A503B-8116-6D4E-AF12-9BD3B4EA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to Use GPU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4A5C2A-2038-DC4C-9577-F3CE4BB7E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 can change to GPU </a:t>
            </a:r>
            <a:r>
              <a:rPr kumimoji="1" lang="en" altLang="zh-TW" dirty="0"/>
              <a:t>h</a:t>
            </a:r>
            <a:r>
              <a:rPr lang="en" altLang="zh-TW" dirty="0"/>
              <a:t>ardware accelerator.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0A49D9-7D15-8248-8BFA-5D267376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C32FCB-7D4C-1845-A2E7-1E864659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7" y="1966120"/>
            <a:ext cx="5450583" cy="45267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CF6AEE-BF50-324D-8B09-E3A982A90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783" y="2289280"/>
            <a:ext cx="5641664" cy="3880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BDF9F94-392C-4C02-AA93-516DE5F8C1A1}"/>
              </a:ext>
            </a:extLst>
          </p:cNvPr>
          <p:cNvSpPr/>
          <p:nvPr/>
        </p:nvSpPr>
        <p:spPr>
          <a:xfrm>
            <a:off x="3023118" y="5327780"/>
            <a:ext cx="2827176" cy="3300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51C7E5-17A5-4755-BB00-E990903054F6}"/>
              </a:ext>
            </a:extLst>
          </p:cNvPr>
          <p:cNvSpPr/>
          <p:nvPr/>
        </p:nvSpPr>
        <p:spPr>
          <a:xfrm>
            <a:off x="6476222" y="3604727"/>
            <a:ext cx="1156220" cy="3664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EBCEA3-DB7E-47FE-AC66-2CB944C4E7FF}"/>
              </a:ext>
            </a:extLst>
          </p:cNvPr>
          <p:cNvSpPr/>
          <p:nvPr/>
        </p:nvSpPr>
        <p:spPr>
          <a:xfrm>
            <a:off x="10948350" y="5623682"/>
            <a:ext cx="836213" cy="3664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01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B7751-7C37-4C47-91D8-0AA51317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Open Cats and </a:t>
            </a:r>
            <a:r>
              <a:rPr lang="en" altLang="zh-TW" dirty="0"/>
              <a:t>Corgis</a:t>
            </a:r>
            <a:r>
              <a:rPr kumimoji="1" lang="en-US" altLang="zh-TW" dirty="0"/>
              <a:t> Mode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3779E3-AFDA-064F-ACCC-449A2F59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Please follow the steps to open </a:t>
            </a:r>
            <a:r>
              <a:rPr kumimoji="1" lang="en-US" altLang="zh-TW" b="1" dirty="0"/>
              <a:t>cats and corgis </a:t>
            </a:r>
            <a:r>
              <a:rPr kumimoji="1" lang="en-US" altLang="zh-TW" dirty="0"/>
              <a:t>mode, which can make you happy during coding.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DD29EE-2B7C-2E4D-BF79-2B01DB61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7D0649-3A6B-3247-9941-E741BF7F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95" y="2664853"/>
            <a:ext cx="4459705" cy="38085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695EF8-1561-244F-BB43-4069AAEA5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149" y="2640398"/>
            <a:ext cx="5261503" cy="38161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961745F-F688-430A-9AE9-37CD32428CE4}"/>
              </a:ext>
            </a:extLst>
          </p:cNvPr>
          <p:cNvSpPr/>
          <p:nvPr/>
        </p:nvSpPr>
        <p:spPr>
          <a:xfrm>
            <a:off x="7138696" y="3508310"/>
            <a:ext cx="1492120" cy="46285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0931AD-B656-4824-BCF0-4C765EA59330}"/>
              </a:ext>
            </a:extLst>
          </p:cNvPr>
          <p:cNvSpPr/>
          <p:nvPr/>
        </p:nvSpPr>
        <p:spPr>
          <a:xfrm>
            <a:off x="1730051" y="4239208"/>
            <a:ext cx="4362246" cy="59404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210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83504-65B2-1F4B-AE7C-24C11352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Open Cats and </a:t>
            </a:r>
            <a:r>
              <a:rPr lang="en" altLang="zh-TW" dirty="0"/>
              <a:t>Corgis</a:t>
            </a:r>
            <a:r>
              <a:rPr kumimoji="1" lang="en-US" altLang="zh-TW" dirty="0"/>
              <a:t> Mode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163793-94CD-9749-993E-25753C641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When you open the mode, you will see there are cats and corgis on your screen.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464A41-D3EF-0A47-AA3C-DB5D90E6D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01A402-E264-6C4F-A6D7-D5177205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6157"/>
            <a:ext cx="10515600" cy="1048430"/>
          </a:xfrm>
          <a:prstGeom prst="rect">
            <a:avLst/>
          </a:prstGeom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9738186D-E2A2-9342-9B32-7903FCCAA9B1}"/>
              </a:ext>
            </a:extLst>
          </p:cNvPr>
          <p:cNvSpPr txBox="1">
            <a:spLocks/>
          </p:cNvSpPr>
          <p:nvPr/>
        </p:nvSpPr>
        <p:spPr>
          <a:xfrm>
            <a:off x="838199" y="5143897"/>
            <a:ext cx="11249417" cy="68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3200" dirty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rPr>
              <a:t>That’s the most important function of Google Colab.</a:t>
            </a:r>
            <a:endParaRPr lang="zh-TW" altLang="en-US" sz="3200" dirty="0">
              <a:solidFill>
                <a:schemeClr val="tx1"/>
              </a:solidFill>
              <a:latin typeface="Georgia" panose="02040502050405020303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49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TensorFlow Dataset (TFDS)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idx="1"/>
          </p:nvPr>
        </p:nvSpPr>
        <p:spPr>
          <a:xfrm>
            <a:off x="838200" y="1597891"/>
            <a:ext cx="10515600" cy="247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sz="3200" spc="-90" dirty="0"/>
              <a:t>A ready-to-use datasets with TensorFlow</a:t>
            </a:r>
            <a:r>
              <a:rPr lang="zh-TW" altLang="en-US" sz="3200" spc="-90" dirty="0"/>
              <a:t> </a:t>
            </a:r>
            <a:r>
              <a:rPr lang="en-US" altLang="zh-TW" sz="3200" spc="-90" dirty="0"/>
              <a:t>based on Python.</a:t>
            </a:r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Install TFDS with pip.</a:t>
            </a:r>
            <a:endParaRPr sz="3200" dirty="0"/>
          </a:p>
          <a:p>
            <a:pPr marL="68580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!pip install </a:t>
            </a:r>
            <a:r>
              <a:rPr lang="en-US" sz="2800" dirty="0" err="1"/>
              <a:t>tensorflow</a:t>
            </a:r>
            <a:r>
              <a:rPr lang="en-US" dirty="0" err="1"/>
              <a:t>_</a:t>
            </a:r>
            <a:r>
              <a:rPr lang="en-US" sz="2800" dirty="0" err="1"/>
              <a:t>datasets</a:t>
            </a:r>
            <a:endParaRPr sz="2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813F84-56FA-4700-8D65-4CD9010A437A}"/>
              </a:ext>
            </a:extLst>
          </p:cNvPr>
          <p:cNvSpPr txBox="1"/>
          <p:nvPr/>
        </p:nvSpPr>
        <p:spPr>
          <a:xfrm>
            <a:off x="0" y="6655925"/>
            <a:ext cx="31884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" dirty="0">
                <a:solidFill>
                  <a:schemeClr val="bg1">
                    <a:lumMod val="75000"/>
                  </a:schemeClr>
                </a:solidFill>
              </a:rPr>
              <a:t>https://www.tensorflow.org/datasets/api_docs/python/tfds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B3AFB6-842D-4C46-B228-61F7DA76A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97" y="4301204"/>
            <a:ext cx="9554806" cy="8588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BC244-A4D8-47D2-B0CA-5EC39F54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Packages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E776BE-A25F-461B-9B62-E7CFE8E7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5C9C68-3FEA-42B4-BBED-8CC98EFAD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14" y="2435291"/>
            <a:ext cx="9831572" cy="24784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6C3AFF-D985-4C98-8152-35C382087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" y="5158114"/>
            <a:ext cx="1260000" cy="12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E17EB2C-15B0-453F-8524-DA570AE5E3F2}"/>
              </a:ext>
            </a:extLst>
          </p:cNvPr>
          <p:cNvSpPr txBox="1"/>
          <p:nvPr/>
        </p:nvSpPr>
        <p:spPr>
          <a:xfrm>
            <a:off x="1" y="6550223"/>
            <a:ext cx="6564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5"/>
              </a:rPr>
              <a:t>https://joyous-piper-08d.notion.site/Questions-50bb7522446d460683b195c8d20a68ef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49132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266330" y="1711448"/>
            <a:ext cx="116593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Natural Language Processing</a:t>
            </a:r>
            <a:endParaRPr lang="en-US" sz="5400" b="1" dirty="0">
              <a:solidFill>
                <a:schemeClr val="dk1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(NLP)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439823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Presenter: </a:t>
            </a:r>
            <a:r>
              <a:rPr lang="en-US" altLang="zh-TW" dirty="0"/>
              <a:t>Yan-Min Lu (</a:t>
            </a:r>
            <a:r>
              <a:rPr lang="zh-TW" altLang="en-US" dirty="0"/>
              <a:t>呂彥旻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5F8DD0-D83D-6C41-B83B-3D7D8CE7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Sarcasm Detection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0D14CFB-210F-2648-B3AF-6DCB69586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71" y="1163782"/>
            <a:ext cx="10827658" cy="3074389"/>
          </a:xfrm>
        </p:spPr>
        <p:txBody>
          <a:bodyPr/>
          <a:lstStyle/>
          <a:p>
            <a:r>
              <a:rPr kumimoji="1" lang="en-US" altLang="zh-TW" dirty="0"/>
              <a:t>Sarcasm detection model will be built as our example, which can classify whether the input sentence is sarcasm or not.</a:t>
            </a:r>
          </a:p>
          <a:p>
            <a:r>
              <a:rPr kumimoji="1" lang="en-US" altLang="zh-TW" dirty="0"/>
              <a:t>We will complete this experiment with TensorFlow and </a:t>
            </a:r>
            <a:r>
              <a:rPr kumimoji="1" lang="en-US" altLang="zh-TW" dirty="0" err="1"/>
              <a:t>Keras</a:t>
            </a:r>
            <a:r>
              <a:rPr kumimoji="1" lang="en-US" altLang="zh-TW" dirty="0"/>
              <a:t>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ACF19F-0748-4D4B-A3F0-16DD8B85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3080" name="Picture 8" descr="Sarcasm T Shirts – Buy Printed Sarcasm T Shirt Online – WYO">
            <a:extLst>
              <a:ext uri="{FF2B5EF4-FFF2-40B4-BE49-F238E27FC236}">
                <a16:creationId xmlns:a16="http://schemas.microsoft.com/office/drawing/2014/main" id="{89745073-9EB8-F046-B33F-367AD7120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5170" y="3429000"/>
            <a:ext cx="4081206" cy="25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97B552A-8059-5E40-8C65-737CAADC22F4}"/>
              </a:ext>
            </a:extLst>
          </p:cNvPr>
          <p:cNvSpPr txBox="1"/>
          <p:nvPr/>
        </p:nvSpPr>
        <p:spPr>
          <a:xfrm>
            <a:off x="0" y="6546229"/>
            <a:ext cx="4969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https://www.wyo.in/pub/media/mf_webp/png/media/catalog/tmp/category/Sarcasm.webp</a:t>
            </a:r>
            <a:b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</a:br>
            <a:r>
              <a:rPr kumimoji="1" lang="en-US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https://forum.quartertothree.com/t/race-realism-its-toxic-racist-crap-lets-discuss-why/140953?page=14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BF80EE-8B8A-45F1-B32F-951B98A82F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1" t="1445" r="15720" b="3552"/>
          <a:stretch/>
        </p:blipFill>
        <p:spPr>
          <a:xfrm>
            <a:off x="2957428" y="3448503"/>
            <a:ext cx="3192094" cy="25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5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98A789-F2B0-C749-B337-80774B7F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238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Tokenization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Google Shape;130;p19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228600">
                  <a:spcAft>
                    <a:spcPts val="600"/>
                  </a:spcAft>
                  <a:buClr>
                    <a:schemeClr val="dk1"/>
                  </a:buClr>
                  <a:buSzPts val="2800"/>
                </a:pPr>
                <a:r>
                  <a:rPr lang="en-US" altLang="zh-TW" dirty="0"/>
                  <a:t>Use Python package to do the tokenization easily. </a:t>
                </a:r>
              </a:p>
              <a:p>
                <a:pPr marL="228600" lvl="0" indent="-228600" algn="l" rtl="0">
                  <a:spcAft>
                    <a:spcPts val="60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altLang="zh-TW" dirty="0"/>
                  <a:t>R</a:t>
                </a:r>
                <a:r>
                  <a:rPr lang="en-US" dirty="0"/>
                  <a:t>eplace the words with numbers in a sentence. </a:t>
                </a:r>
                <a:endParaRPr dirty="0"/>
              </a:p>
              <a:p>
                <a:pPr marL="685800" lvl="1" indent="-228600">
                  <a:spcAft>
                    <a:spcPts val="600"/>
                  </a:spcAft>
                </a:pPr>
                <a:r>
                  <a:rPr lang="en-US" dirty="0"/>
                  <a:t>“I love dog” = [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]</a:t>
                </a:r>
                <a:endParaRPr dirty="0"/>
              </a:p>
              <a:p>
                <a:pPr marL="685800" lvl="1" indent="-228600">
                  <a:spcAft>
                    <a:spcPts val="600"/>
                  </a:spcAft>
                </a:pPr>
                <a:r>
                  <a:rPr lang="en-US" dirty="0"/>
                  <a:t>“I love cat” = [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]</a:t>
                </a:r>
                <a:endParaRPr dirty="0"/>
              </a:p>
              <a:p>
                <a:pPr marL="685800" lvl="1" indent="-228600">
                  <a:spcAft>
                    <a:spcPts val="600"/>
                  </a:spcAft>
                </a:pPr>
                <a:r>
                  <a:rPr lang="en-US" dirty="0"/>
                  <a:t>“I love a cat” = [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]</a:t>
                </a:r>
                <a:endParaRPr dirty="0"/>
              </a:p>
            </p:txBody>
          </p:sp>
        </mc:Choice>
        <mc:Fallback xmlns="">
          <p:sp>
            <p:nvSpPr>
              <p:cNvPr id="130" name="Google Shape;130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Google Shape;131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C566C5-D7C1-0E4D-B497-CB006EC5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350" y="2666477"/>
            <a:ext cx="5794575" cy="30258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B377B8C-1C48-4DAA-ABEE-E4A7C44D4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" y="5158114"/>
            <a:ext cx="1260000" cy="126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E82208A-B432-4BA3-8254-BCE5B6141E10}"/>
              </a:ext>
            </a:extLst>
          </p:cNvPr>
          <p:cNvSpPr txBox="1"/>
          <p:nvPr/>
        </p:nvSpPr>
        <p:spPr>
          <a:xfrm>
            <a:off x="1" y="6550223"/>
            <a:ext cx="6564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6"/>
              </a:rPr>
              <a:t>https://joyous-piper-08d.notion.site/Questions-50bb7522446d460683b195c8d20a68ef</a:t>
            </a:r>
            <a:endParaRPr lang="en-US" altLang="zh-TW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Texts to Sequences</a:t>
            </a:r>
            <a:endParaRPr dirty="0"/>
          </a:p>
        </p:txBody>
      </p:sp>
      <p:sp>
        <p:nvSpPr>
          <p:cNvPr id="6" name="Google Shape;139;p20">
            <a:extLst>
              <a:ext uri="{FF2B5EF4-FFF2-40B4-BE49-F238E27FC236}">
                <a16:creationId xmlns:a16="http://schemas.microsoft.com/office/drawing/2014/main" id="{B01A17CF-B7A2-9C4D-A241-89C9570AE6B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515600" cy="149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Combine the indexes with the sentences. 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7864C3-5972-5D4A-855D-BFD35C29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0635"/>
            <a:ext cx="10515600" cy="406704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Out of Vocabulary (OOV)</a:t>
            </a:r>
            <a:endParaRPr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idx="1"/>
          </p:nvPr>
        </p:nvSpPr>
        <p:spPr>
          <a:xfrm>
            <a:off x="455126" y="1163782"/>
            <a:ext cx="11281749" cy="157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The OOV is the word which your algorithm cannot recognize the word, so it means this word is not in the dataset.</a:t>
            </a:r>
          </a:p>
        </p:txBody>
      </p:sp>
      <p:sp>
        <p:nvSpPr>
          <p:cNvPr id="153" name="Google Shape;153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5FFDAE4-B200-48DC-A352-EB8A532C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84" y="2301674"/>
            <a:ext cx="7102181" cy="22446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739DE3-68E6-494B-B6DE-261B7C546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771" y="3853017"/>
            <a:ext cx="7809624" cy="2214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Get Texts from TensorFlow</a:t>
            </a:r>
            <a:endParaRPr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G</a:t>
            </a:r>
            <a:r>
              <a:rPr lang="en-US" dirty="0"/>
              <a:t>et the texts from TensorFlow.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C2D8BF-8BE9-4D52-AF14-1C4D1854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866" y="2457718"/>
            <a:ext cx="8274269" cy="39318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729CD0-B882-4EF2-BA9A-89AD75324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" y="5158114"/>
            <a:ext cx="1260000" cy="126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B85DDF6-CE0E-413A-AF29-2D79ADFD59BD}"/>
              </a:ext>
            </a:extLst>
          </p:cNvPr>
          <p:cNvSpPr txBox="1"/>
          <p:nvPr/>
        </p:nvSpPr>
        <p:spPr>
          <a:xfrm>
            <a:off x="1" y="6550223"/>
            <a:ext cx="6564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5"/>
              </a:rPr>
              <a:t>https://joyous-piper-08d.notion.site/Questions-50bb7522446d460683b195c8d20a68ef</a:t>
            </a:r>
            <a:endParaRPr lang="en-US" altLang="zh-TW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92BBB-AB55-5143-8E64-3938EACC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Get Texts from TensorFlow (Cont’d)</a:t>
            </a:r>
            <a:endParaRPr kumimoji="1" lang="zh-TW" altLang="en-US" dirty="0"/>
          </a:p>
        </p:txBody>
      </p:sp>
      <p:sp>
        <p:nvSpPr>
          <p:cNvPr id="9" name="Google Shape;161;p23">
            <a:extLst>
              <a:ext uri="{FF2B5EF4-FFF2-40B4-BE49-F238E27FC236}">
                <a16:creationId xmlns:a16="http://schemas.microsoft.com/office/drawing/2014/main" id="{A37F87C3-C577-D941-84E7-84387D148CC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3400" y="1163782"/>
            <a:ext cx="11125200" cy="139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loading dataset, each sentence is </a:t>
            </a:r>
            <a:r>
              <a:rPr lang="en-US" altLang="zh-TW" dirty="0"/>
              <a:t>appended </a:t>
            </a:r>
            <a:r>
              <a:rPr lang="en-US" dirty="0"/>
              <a:t>to a list.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Try to print the first data.</a:t>
            </a:r>
            <a:endParaRPr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1DF81A-5F79-3247-B0C3-8E3D1A8A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735577-299C-47A7-8B9C-A588CC26A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85893"/>
            <a:ext cx="9372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Parameters Declaration</a:t>
            </a:r>
            <a:endParaRPr dirty="0"/>
          </a:p>
        </p:txBody>
      </p:sp>
      <p:sp>
        <p:nvSpPr>
          <p:cNvPr id="176" name="Google Shape;176;p25"/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515600" cy="164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These parameters will be use during our model train part, you can try to set it to different value and observe the differences.</a:t>
            </a:r>
            <a:endParaRPr dirty="0"/>
          </a:p>
        </p:txBody>
      </p:sp>
      <p:sp>
        <p:nvSpPr>
          <p:cNvPr id="177" name="Google Shape;177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4E43D6-1573-4398-B2E5-0276156C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47" y="3235638"/>
            <a:ext cx="6851306" cy="24801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Sarcasm Dataset</a:t>
            </a:r>
            <a:endParaRPr dirty="0"/>
          </a:p>
        </p:txBody>
      </p:sp>
      <p:sp>
        <p:nvSpPr>
          <p:cNvPr id="169" name="Google Shape;169;p24"/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192352" cy="50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From now on, we will start to build a model for sarcasm detection.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do data pre-processing before to build a ML model.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Basically, the datasets will be provided in .json or .csv file format.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format of example dataset is .json, but practice dataset will be .csv, please try to practice how to load these two different file formats.</a:t>
            </a:r>
            <a:endParaRPr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Sarcasm Dataset (Cont’d)</a:t>
            </a:r>
            <a:endParaRPr dirty="0"/>
          </a:p>
        </p:txBody>
      </p:sp>
      <p:sp>
        <p:nvSpPr>
          <p:cNvPr id="184" name="Google Shape;184;p26"/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515600" cy="172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following is the format of the sarcasm dataset as .json file, you should load and categorize all data as well.</a:t>
            </a:r>
            <a:endParaRPr dirty="0"/>
          </a:p>
        </p:txBody>
      </p:sp>
      <p:sp>
        <p:nvSpPr>
          <p:cNvPr id="185" name="Google Shape;185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6" name="Google Shape;186;p26">
            <a:extLst>
              <a:ext uri="{FF2B5EF4-FFF2-40B4-BE49-F238E27FC236}">
                <a16:creationId xmlns:a16="http://schemas.microsoft.com/office/drawing/2014/main" id="{AF23E81E-DE58-40D9-AA2C-B65798BFFF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9129" y="3429000"/>
            <a:ext cx="11073743" cy="179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892000-7014-414A-80A5-5282C7C3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F58BFE-03AA-EB4C-9F7E-72D49ED1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200564"/>
            <a:ext cx="1169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0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0DB7141-CABD-4B4B-810F-27E63F7CA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578" y="1599421"/>
            <a:ext cx="6390843" cy="44944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02AEAB0-FCAA-A248-B25B-AC5C3A9F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Upload File to Colab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A9145-2378-A741-91BB-9E1916FD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E9A9F4-D15E-4D2E-BCAA-A769B08DC31D}"/>
              </a:ext>
            </a:extLst>
          </p:cNvPr>
          <p:cNvSpPr/>
          <p:nvPr/>
        </p:nvSpPr>
        <p:spPr>
          <a:xfrm>
            <a:off x="4011409" y="2582718"/>
            <a:ext cx="418582" cy="4652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172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Load Data from .</a:t>
            </a:r>
            <a:r>
              <a:rPr lang="en-US" dirty="0" err="1"/>
              <a:t>json</a:t>
            </a:r>
            <a:r>
              <a:rPr lang="en-US" dirty="0"/>
              <a:t> File</a:t>
            </a:r>
            <a:endParaRPr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following is the process of loading dataset from .json file.</a:t>
            </a:r>
            <a:endParaRPr dirty="0"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49B8C5-3C38-44AC-94E8-E2930487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07" y="2116222"/>
            <a:ext cx="6958386" cy="46237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Load Data from .csv File</a:t>
            </a:r>
            <a:endParaRPr dirty="0"/>
          </a:p>
        </p:txBody>
      </p:sp>
      <p:sp>
        <p:nvSpPr>
          <p:cNvPr id="200" name="Google Shape;200;p28"/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515600" cy="73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load the data from .csv file with these steps.</a:t>
            </a:r>
            <a:endParaRPr dirty="0"/>
          </a:p>
        </p:txBody>
      </p:sp>
      <p:sp>
        <p:nvSpPr>
          <p:cNvPr id="201" name="Google Shape;201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80BCAF-0299-4722-B998-2F3F8C986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51" y="2125553"/>
            <a:ext cx="9736899" cy="398849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Amounts of Data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Google Shape;208;p29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en-US" dirty="0"/>
                  <a:t>We can use </a:t>
                </a:r>
                <a:r>
                  <a:rPr lang="en-US" dirty="0" err="1"/>
                  <a:t>len</a:t>
                </a:r>
                <a:r>
                  <a:rPr lang="en-US" dirty="0"/>
                  <a:t>() to observe the size of data that are intended to be trained.</a:t>
                </a: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dk1"/>
                  </a:buClr>
                  <a:buSzPts val="2800"/>
                  <a:buFont typeface="Arial" panose="020B0604020202020204" pitchFamily="34" charset="0"/>
                  <a:buChar char="•"/>
                </a:pPr>
                <a:r>
                  <a:rPr lang="en-US" dirty="0"/>
                  <a:t>Obviously, </a:t>
                </a:r>
                <a:r>
                  <a:rPr lang="en-US" dirty="0" err="1"/>
                  <a:t>len</a:t>
                </a:r>
                <a:r>
                  <a:rPr lang="en-US" dirty="0"/>
                  <a:t>() means that there are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28,619</m:t>
                    </m:r>
                  </m:oMath>
                </a14:m>
                <a:r>
                  <a:rPr lang="en-US" dirty="0"/>
                  <a:t> data loaded from .json dataset.</a:t>
                </a:r>
                <a:endParaRPr dirty="0"/>
              </a:p>
            </p:txBody>
          </p:sp>
        </mc:Choice>
        <mc:Fallback xmlns="">
          <p:sp>
            <p:nvSpPr>
              <p:cNvPr id="208" name="Google Shape;208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01" t="-26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Google Shape;209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636092-0EDE-4D7D-A980-9492E94F7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972" y="4470344"/>
            <a:ext cx="4374056" cy="14528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Split Dataset into Training and Testing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Google Shape;216;p30"/>
              <p:cNvSpPr txBox="1">
                <a:spLocks noGrp="1"/>
              </p:cNvSpPr>
              <p:nvPr>
                <p:ph idx="1"/>
              </p:nvPr>
            </p:nvSpPr>
            <p:spPr>
              <a:xfrm>
                <a:off x="781050" y="1163782"/>
                <a:ext cx="10629900" cy="27847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Since the dataset didn’t provide us the testing data, we should split it from the original dataset by ourselves.</a:t>
                </a:r>
              </a:p>
              <a:p>
                <a:pPr lvl="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dk1"/>
                  </a:buClr>
                  <a:buSzPts val="2800"/>
                </a:pPr>
                <a:r>
                  <a:rPr lang="en-US" dirty="0"/>
                  <a:t>We choose a dataset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dirty="0"/>
                  <a:t> sentences for training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619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sentences</a:t>
                </a:r>
                <a:r>
                  <a:rPr lang="en-US" dirty="0"/>
                  <a:t> for testing.</a:t>
                </a:r>
                <a:endParaRPr dirty="0"/>
              </a:p>
            </p:txBody>
          </p:sp>
        </mc:Choice>
        <mc:Fallback xmlns="">
          <p:sp>
            <p:nvSpPr>
              <p:cNvPr id="216" name="Google Shape;216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050" y="1163782"/>
                <a:ext cx="10629900" cy="2784763"/>
              </a:xfrm>
              <a:prstGeom prst="rect">
                <a:avLst/>
              </a:prstGeom>
              <a:blipFill>
                <a:blip r:embed="rId3"/>
                <a:stretch>
                  <a:fillRect l="-1032" t="-43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Google Shape;217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131D40-D084-E344-99B9-BA1D86EF3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595" y="3461757"/>
            <a:ext cx="7160810" cy="2874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Tokenizer the Data</a:t>
            </a:r>
            <a:endParaRPr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515600" cy="159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transfer our data from NLP to the word index before training.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use </a:t>
            </a:r>
            <a:r>
              <a:rPr lang="en-US" dirty="0" err="1"/>
              <a:t>fit_on_texts</a:t>
            </a:r>
            <a:r>
              <a:rPr lang="en-US" dirty="0"/>
              <a:t>() to transfer it easily.</a:t>
            </a:r>
            <a:endParaRPr dirty="0"/>
          </a:p>
        </p:txBody>
      </p:sp>
      <p:sp>
        <p:nvSpPr>
          <p:cNvPr id="224" name="Google Shape;224;p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947ACB-9F6C-4C5F-B4FF-0027DB35F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75" y="3307404"/>
            <a:ext cx="9636370" cy="23982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Sequences Pad</a:t>
            </a:r>
            <a:endParaRPr dirty="0"/>
          </a:p>
        </p:txBody>
      </p:sp>
      <p:sp>
        <p:nvSpPr>
          <p:cNvPr id="234" name="Google Shape;234;p32"/>
          <p:cNvSpPr txBox="1">
            <a:spLocks noGrp="1"/>
          </p:cNvSpPr>
          <p:nvPr>
            <p:ph idx="1"/>
          </p:nvPr>
        </p:nvSpPr>
        <p:spPr>
          <a:xfrm>
            <a:off x="695325" y="1097108"/>
            <a:ext cx="10801350" cy="212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We should do </a:t>
            </a:r>
            <a:r>
              <a:rPr lang="en-US" sz="3200" b="1" dirty="0"/>
              <a:t>sequences padding </a:t>
            </a:r>
            <a:r>
              <a:rPr lang="en-US" sz="3200" dirty="0"/>
              <a:t>after tokenization.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The main idea is to make sure all data have the same length.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altLang="zh-TW" sz="3200" dirty="0"/>
              <a:t>TensorFlow provides a simple method which is </a:t>
            </a:r>
            <a:r>
              <a:rPr lang="en-US" altLang="zh-TW" sz="3200" dirty="0" err="1"/>
              <a:t>pad_sqeuences</a:t>
            </a:r>
            <a:r>
              <a:rPr lang="en-US" altLang="zh-TW" sz="3200" dirty="0"/>
              <a:t>() to implement sequences padding.</a:t>
            </a:r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1236CA0-DA77-4DC4-947D-778D4C908C43}"/>
              </a:ext>
            </a:extLst>
          </p:cNvPr>
          <p:cNvGrpSpPr/>
          <p:nvPr/>
        </p:nvGrpSpPr>
        <p:grpSpPr>
          <a:xfrm>
            <a:off x="5089132" y="5352154"/>
            <a:ext cx="2013737" cy="1354899"/>
            <a:chOff x="4808944" y="5352154"/>
            <a:chExt cx="2013737" cy="1354899"/>
          </a:xfrm>
        </p:grpSpPr>
        <p:sp>
          <p:nvSpPr>
            <p:cNvPr id="14" name="結束點 13">
              <a:extLst>
                <a:ext uri="{FF2B5EF4-FFF2-40B4-BE49-F238E27FC236}">
                  <a16:creationId xmlns:a16="http://schemas.microsoft.com/office/drawing/2014/main" id="{0A099FD3-8DFD-C147-8647-5E016A3DE4FD}"/>
                </a:ext>
              </a:extLst>
            </p:cNvPr>
            <p:cNvSpPr/>
            <p:nvPr/>
          </p:nvSpPr>
          <p:spPr>
            <a:xfrm>
              <a:off x="4808946" y="5352154"/>
              <a:ext cx="2013735" cy="445618"/>
            </a:xfrm>
            <a:prstGeom prst="flowChartTermina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1 2 3 4 5 6</a:t>
              </a:r>
              <a:endParaRPr kumimoji="1"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結束點 18">
              <a:extLst>
                <a:ext uri="{FF2B5EF4-FFF2-40B4-BE49-F238E27FC236}">
                  <a16:creationId xmlns:a16="http://schemas.microsoft.com/office/drawing/2014/main" id="{04382FBC-0036-9A42-A284-E51ADDFFBAB4}"/>
                </a:ext>
              </a:extLst>
            </p:cNvPr>
            <p:cNvSpPr/>
            <p:nvPr/>
          </p:nvSpPr>
          <p:spPr>
            <a:xfrm>
              <a:off x="4808945" y="5814377"/>
              <a:ext cx="2013735" cy="445618"/>
            </a:xfrm>
            <a:prstGeom prst="flowChartTermina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1 3 4 </a:t>
              </a:r>
              <a:r>
                <a:rPr kumimoji="1" lang="en-US" altLang="zh-TW" sz="28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0 0 0</a:t>
              </a:r>
              <a:endParaRPr kumimoji="1" lang="zh-TW" alt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結束點 19">
              <a:extLst>
                <a:ext uri="{FF2B5EF4-FFF2-40B4-BE49-F238E27FC236}">
                  <a16:creationId xmlns:a16="http://schemas.microsoft.com/office/drawing/2014/main" id="{8515C0F1-9263-CA47-A6FF-A33B1F3ED4DC}"/>
                </a:ext>
              </a:extLst>
            </p:cNvPr>
            <p:cNvSpPr/>
            <p:nvPr/>
          </p:nvSpPr>
          <p:spPr>
            <a:xfrm>
              <a:off x="4808944" y="6264437"/>
              <a:ext cx="2013735" cy="442616"/>
            </a:xfrm>
            <a:prstGeom prst="flowChartTermina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2 5 </a:t>
              </a:r>
              <a:r>
                <a:rPr kumimoji="1" lang="en-US" altLang="zh-TW" sz="2800" dirty="0">
                  <a:solidFill>
                    <a:schemeClr val="bg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0 0 0 0</a:t>
              </a:r>
              <a:endParaRPr kumimoji="1" lang="zh-TW" altLang="en-US" sz="2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3EDACA8-2D74-4028-94FD-49A61525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346509"/>
            <a:ext cx="12192000" cy="187643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838200" y="211342"/>
            <a:ext cx="10515600" cy="9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Transfer the Data to NumPy Array</a:t>
            </a:r>
            <a:endParaRPr dirty="0"/>
          </a:p>
        </p:txBody>
      </p:sp>
      <p:sp>
        <p:nvSpPr>
          <p:cNvPr id="242" name="Google Shape;242;p33"/>
          <p:cNvSpPr txBox="1">
            <a:spLocks noGrp="1"/>
          </p:cNvSpPr>
          <p:nvPr>
            <p:ph idx="1"/>
          </p:nvPr>
        </p:nvSpPr>
        <p:spPr>
          <a:xfrm>
            <a:off x="838200" y="1163783"/>
            <a:ext cx="10515600" cy="2265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Transfer all data to the NumPy array </a:t>
            </a:r>
            <a:r>
              <a:rPr lang="en-US" dirty="0"/>
              <a:t>before training.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Since all parameters in </a:t>
            </a:r>
            <a:r>
              <a:rPr lang="en-US" altLang="zh-TW" dirty="0"/>
              <a:t>TensorFlow</a:t>
            </a:r>
            <a:r>
              <a:rPr lang="en-US" dirty="0"/>
              <a:t> are NumPy arrays, we should transfer our data as well.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Simply, just call </a:t>
            </a:r>
            <a:r>
              <a:rPr lang="en-US" dirty="0" err="1"/>
              <a:t>np.array</a:t>
            </a:r>
            <a:r>
              <a:rPr lang="en-US" dirty="0"/>
              <a:t>() to transfer your data.</a:t>
            </a:r>
            <a:endParaRPr dirty="0"/>
          </a:p>
        </p:txBody>
      </p:sp>
      <p:sp>
        <p:nvSpPr>
          <p:cNvPr id="240" name="Google Shape;240;p3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75EE5E-A156-D94F-8136-2471CE51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29" y="4053426"/>
            <a:ext cx="7698142" cy="199971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98109-D139-DD4E-BA5F-C7EE4C29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917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DB2E6-A8A9-D146-9402-F6BB7D0D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D840A796-18AF-2C41-8A2D-088C584CAE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In the beginning, each word has a sarcasm score of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TW" dirty="0"/>
                  <a:t>.</a:t>
                </a:r>
              </a:p>
              <a:p>
                <a:r>
                  <a:rPr kumimoji="1" lang="en-US" altLang="zh-TW" dirty="0"/>
                  <a:t>The score will be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/>
                  <a:t>if that sentence is labeled as sarcasm, and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kumimoji="1" lang="en-US" altLang="zh-TW" dirty="0"/>
                  <a:t>if not.</a:t>
                </a:r>
              </a:p>
              <a:p>
                <a:r>
                  <a:rPr kumimoji="1" lang="en-US" altLang="zh-TW" dirty="0"/>
                  <a:t>After thousands of rounds, we can get a final score for each word.</a:t>
                </a:r>
              </a:p>
              <a:p>
                <a:r>
                  <a:rPr kumimoji="1" lang="en-US" altLang="zh-TW" dirty="0"/>
                  <a:t>Calculate the total score of each sentence.</a:t>
                </a:r>
              </a:p>
              <a:p>
                <a:r>
                  <a:rPr kumimoji="1" lang="en-US" altLang="zh-TW" dirty="0"/>
                  <a:t>If the score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1" lang="en-US" altLang="zh-TW" dirty="0"/>
                  <a:t>, we say this sentence is sarcasm.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D840A796-18AF-2C41-8A2D-088C584CA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4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C0DF25-E077-5643-8624-F1585601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6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1444BE-3B88-1B4C-8CC5-DF571EA9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985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EFD7B-3B1C-0549-BB29-2D8109D9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432B7D08-91AB-1D44-9A4F-808078194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TW" spc="-90" dirty="0"/>
                  <a:t>There are two sentences “You love dog” and “How nice you are”.</a:t>
                </a:r>
              </a:p>
              <a:p>
                <a:r>
                  <a:rPr kumimoji="1" lang="en-US" altLang="zh-TW" dirty="0"/>
                  <a:t>We set “You love dog” as not sarcasm, and “How nice you are” as sarcasm.</a:t>
                </a:r>
              </a:p>
              <a:p>
                <a:r>
                  <a:rPr kumimoji="1" lang="en-US" altLang="zh-TW" dirty="0"/>
                  <a:t>All words have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TW" dirty="0"/>
                  <a:t> points at the beginning.</a:t>
                </a:r>
              </a:p>
              <a:p>
                <a:r>
                  <a:rPr kumimoji="1" lang="en-US" altLang="zh-TW" dirty="0"/>
                  <a:t>So, we can get the score of each word like below:</a:t>
                </a:r>
              </a:p>
              <a:p>
                <a:pPr marL="50800" indent="0">
                  <a:buNone/>
                </a:pPr>
                <a:r>
                  <a:rPr kumimoji="1" lang="en-US" altLang="zh-TW" dirty="0"/>
                  <a:t>    [you: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TW" dirty="0"/>
                  <a:t>, love: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/>
                  <a:t>, dog: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/>
                  <a:t>, how: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/>
                  <a:t>, nice: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/>
                  <a:t>, are: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/>
                  <a:t> ]</a:t>
                </a:r>
              </a:p>
              <a:p>
                <a:r>
                  <a:rPr kumimoji="1" lang="en-US" altLang="zh-TW" dirty="0"/>
                  <a:t>The score of “ you” will be like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1+1=0</m:t>
                    </m:r>
                  </m:oMath>
                </a14:m>
                <a:r>
                  <a:rPr kumimoji="1" lang="en-US" altLang="zh-TW" dirty="0"/>
                  <a:t>.</a:t>
                </a:r>
              </a:p>
              <a:p>
                <a:r>
                  <a:rPr kumimoji="1" lang="en-US" altLang="zh-TW" dirty="0"/>
                  <a:t>We can get the score of  “How a nice person” as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1+0+1+0=2</m:t>
                    </m:r>
                  </m:oMath>
                </a14:m>
                <a:r>
                  <a:rPr kumimoji="1" lang="en-US" altLang="zh-TW" dirty="0"/>
                  <a:t>.</a:t>
                </a:r>
              </a:p>
              <a:p>
                <a:r>
                  <a:rPr kumimoji="1" lang="en-US" altLang="zh-TW" dirty="0"/>
                  <a:t>So we can say “How a nice person” is a sarcastic sentence.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432B7D08-91AB-1D44-9A4F-808078194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433" r="-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D45A37-CF68-0A44-B635-57383305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8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2C7D4-ABB9-3045-9F1F-99F0A097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Embedding (Cont’d)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31F104-028A-4240-966A-F012B2566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946165"/>
          </a:xfrm>
        </p:spPr>
        <p:txBody>
          <a:bodyPr/>
          <a:lstStyle/>
          <a:p>
            <a:r>
              <a:rPr kumimoji="1" lang="en-US" altLang="zh-TW" dirty="0"/>
              <a:t>After embedding, we can get the vector of each word.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2AEEE9-FEC1-4945-AA39-2CB54C25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AEF83A3-4ABE-C04A-A362-609CE726F3BB}"/>
              </a:ext>
            </a:extLst>
          </p:cNvPr>
          <p:cNvSpPr txBox="1"/>
          <p:nvPr/>
        </p:nvSpPr>
        <p:spPr>
          <a:xfrm>
            <a:off x="0" y="6645048"/>
            <a:ext cx="2901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ai.ntu.edu.tw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/resource/handouts/ML14.html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998D56-3E5E-F945-852F-F1DF6F7C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43" y="4078840"/>
            <a:ext cx="608605" cy="5084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875961-E5BF-D54C-8C67-478237B74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1101" y="6586173"/>
            <a:ext cx="1235526" cy="219877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737D509-B1F8-5A49-963F-6A65BE31A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6150" y="3365500"/>
            <a:ext cx="139700" cy="127000"/>
          </a:xfrm>
          <a:prstGeom prst="rect">
            <a:avLst/>
          </a:prstGeom>
        </p:spPr>
      </p:pic>
      <p:pic>
        <p:nvPicPr>
          <p:cNvPr id="4098" name="Picture 2" descr="AINTU 講義">
            <a:extLst>
              <a:ext uri="{FF2B5EF4-FFF2-40B4-BE49-F238E27FC236}">
                <a16:creationId xmlns:a16="http://schemas.microsoft.com/office/drawing/2014/main" id="{D1FD28C8-9BDD-0944-969A-5DBD96F48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95" y="1940653"/>
            <a:ext cx="6302410" cy="47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696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Build the Model</a:t>
            </a:r>
            <a:endParaRPr dirty="0"/>
          </a:p>
        </p:txBody>
      </p:sp>
      <p:sp>
        <p:nvSpPr>
          <p:cNvPr id="248" name="Google Shape;248;p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DB6EED-CB46-FC46-B9B0-458D62A0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98" y="1135872"/>
            <a:ext cx="10400605" cy="548287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 the Model</a:t>
            </a:r>
            <a:endParaRPr dirty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484358-8834-C245-B9B0-97DAA554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000" y="3013099"/>
            <a:ext cx="7305997" cy="31963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D92405E-85E5-BC4D-92D1-8142BDD07D67}"/>
              </a:ext>
            </a:extLst>
          </p:cNvPr>
          <p:cNvSpPr txBox="1"/>
          <p:nvPr/>
        </p:nvSpPr>
        <p:spPr>
          <a:xfrm>
            <a:off x="0" y="6651919"/>
            <a:ext cx="5186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stackoverflow.com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/questions/47902295/what-is-the-use-of-verbose-in-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keras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-while-validating-the-model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6980D01-C2A1-A343-9AC8-BDDB57B5E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96" y="1317016"/>
            <a:ext cx="10400606" cy="159256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02F942C-C6E8-B545-A977-E99B20F2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268" y="762690"/>
            <a:ext cx="4389359" cy="6111766"/>
          </a:xfrm>
          <a:prstGeom prst="rect">
            <a:avLst/>
          </a:prstGeom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Plot the Results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C9E5E1-E105-7A42-AF32-9F0C3102E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72" y="1163782"/>
            <a:ext cx="6423696" cy="542035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BFF6E-9245-2A40-B7AC-1AB985F1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Save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B68FC0-53AE-0140-8EE9-74C0B9CAE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Save our trained model so that we don’t need to re-train it the next time.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1E769D-45E5-584A-95DF-4262D12D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A4AC211-8D77-4BA2-BB47-4A4F53605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146" y="3429000"/>
            <a:ext cx="7237708" cy="13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9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190A0A-D7FB-DA45-8A1D-C1763A9C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1068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4CF39-168A-1847-A896-B755A1F7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Before Model Improving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D20BC3-3979-1040-A4D5-BA971A515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3"/>
            <a:ext cx="10515600" cy="11772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pc="80" dirty="0"/>
              <a:t>We should know these two different statuses before the model improves.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058F6C-4791-A64E-B0B6-6971C9A2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10F6773D-6E35-8647-8F55-370AD7CF152B}"/>
              </a:ext>
            </a:extLst>
          </p:cNvPr>
          <p:cNvSpPr txBox="1">
            <a:spLocks/>
          </p:cNvSpPr>
          <p:nvPr/>
        </p:nvSpPr>
        <p:spPr>
          <a:xfrm>
            <a:off x="2587366" y="2424987"/>
            <a:ext cx="2425600" cy="83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 algn="ctr">
              <a:lnSpc>
                <a:spcPct val="100000"/>
              </a:lnSpc>
              <a:buNone/>
            </a:pPr>
            <a:r>
              <a:rPr kumimoji="1" lang="en-US" altLang="zh-TW" b="1" dirty="0">
                <a:solidFill>
                  <a:srgbClr val="2434A8"/>
                </a:solidFill>
                <a:latin typeface="Georgia" panose="02040502050405020303" pitchFamily="18" charset="0"/>
              </a:rPr>
              <a:t>Overfitting</a:t>
            </a:r>
          </a:p>
        </p:txBody>
      </p:sp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D271C532-F149-274E-B7E9-F590BBC8627A}"/>
              </a:ext>
            </a:extLst>
          </p:cNvPr>
          <p:cNvSpPr txBox="1">
            <a:spLocks/>
          </p:cNvSpPr>
          <p:nvPr/>
        </p:nvSpPr>
        <p:spPr>
          <a:xfrm>
            <a:off x="7514922" y="2421925"/>
            <a:ext cx="2625320" cy="83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 algn="ctr">
              <a:lnSpc>
                <a:spcPct val="100000"/>
              </a:lnSpc>
              <a:buNone/>
            </a:pPr>
            <a:r>
              <a:rPr kumimoji="1" lang="en-US" altLang="zh-TW" b="1" dirty="0">
                <a:solidFill>
                  <a:srgbClr val="2434A8"/>
                </a:solidFill>
                <a:latin typeface="Georgia" panose="02040502050405020303" pitchFamily="18" charset="0"/>
              </a:rPr>
              <a:t>Underfitting</a:t>
            </a:r>
          </a:p>
        </p:txBody>
      </p:sp>
      <p:pic>
        <p:nvPicPr>
          <p:cNvPr id="10" name="Google Shape;288;p39">
            <a:extLst>
              <a:ext uri="{FF2B5EF4-FFF2-40B4-BE49-F238E27FC236}">
                <a16:creationId xmlns:a16="http://schemas.microsoft.com/office/drawing/2014/main" id="{CBA66B9F-1A1C-402A-BE09-759B5434D1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917" y="3149617"/>
            <a:ext cx="4399000" cy="317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1;p61">
            <a:extLst>
              <a:ext uri="{FF2B5EF4-FFF2-40B4-BE49-F238E27FC236}">
                <a16:creationId xmlns:a16="http://schemas.microsoft.com/office/drawing/2014/main" id="{23C3DEE5-344D-4BE0-ADE8-62D652CEB8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6151" y="3180671"/>
            <a:ext cx="4529637" cy="3082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611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Overfitting</a:t>
            </a:r>
            <a:endParaRPr dirty="0"/>
          </a:p>
        </p:txBody>
      </p:sp>
      <p:sp>
        <p:nvSpPr>
          <p:cNvPr id="329" name="Google Shape;329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Overfitting is a problem that will happen during training your model.</a:t>
            </a:r>
            <a:endParaRPr sz="3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The train accuracy gets higher but the validate accuracy remain the same or even lower.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Try to imagine if your model just memorizes all the answers, how it will be if the question in test set has a little bit change?</a:t>
            </a:r>
            <a:endParaRPr sz="32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200" dirty="0"/>
          </a:p>
        </p:txBody>
      </p:sp>
      <p:sp>
        <p:nvSpPr>
          <p:cNvPr id="330" name="Google Shape;330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Underfitting</a:t>
            </a:r>
            <a:endParaRPr dirty="0"/>
          </a:p>
        </p:txBody>
      </p:sp>
      <p:sp>
        <p:nvSpPr>
          <p:cNvPr id="468" name="Google Shape;468;p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Underfitting means your model can do better.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If you stop training when your model is growing, that will cause underfitting.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should increase the epochs or the number of  layers to exploit the model to avoid underfitting.</a:t>
            </a:r>
            <a:endParaRPr dirty="0"/>
          </a:p>
        </p:txBody>
      </p:sp>
      <p:sp>
        <p:nvSpPr>
          <p:cNvPr id="469" name="Google Shape;46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54C32-A3BE-F048-98C9-798B0B71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Machine Learning &amp; Deep Learning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6C4922-2EA3-A449-B89F-F2710E8C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smtClean="0"/>
              <a:t>5</a:t>
            </a:fld>
            <a:endParaRPr lang="en-US" sz="1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32AE31-458E-9844-A2BD-93AD079CFFD7}"/>
              </a:ext>
            </a:extLst>
          </p:cNvPr>
          <p:cNvSpPr txBox="1"/>
          <p:nvPr/>
        </p:nvSpPr>
        <p:spPr>
          <a:xfrm>
            <a:off x="0" y="6646300"/>
            <a:ext cx="5719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assets.website-files.com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/5fb24a974499e90dae242d98/5fb24a974499e96f7b2431db_AI%20venn%20diagram.png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98B067-3D79-4CEE-BEF2-12A8CD97D40D}"/>
              </a:ext>
            </a:extLst>
          </p:cNvPr>
          <p:cNvGrpSpPr/>
          <p:nvPr/>
        </p:nvGrpSpPr>
        <p:grpSpPr>
          <a:xfrm>
            <a:off x="3699309" y="1519381"/>
            <a:ext cx="4793380" cy="4790931"/>
            <a:chOff x="3699309" y="1519381"/>
            <a:chExt cx="4793380" cy="4790931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E76B70E5-A8F4-4874-B47E-974A28DA6E0E}"/>
                </a:ext>
              </a:extLst>
            </p:cNvPr>
            <p:cNvSpPr/>
            <p:nvPr/>
          </p:nvSpPr>
          <p:spPr>
            <a:xfrm>
              <a:off x="3699309" y="1519381"/>
              <a:ext cx="4793380" cy="4747924"/>
            </a:xfrm>
            <a:prstGeom prst="ellipse">
              <a:avLst/>
            </a:prstGeom>
            <a:solidFill>
              <a:srgbClr val="269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2ED029AC-64FD-4F65-BD03-1840D2AC37B2}"/>
                </a:ext>
              </a:extLst>
            </p:cNvPr>
            <p:cNvSpPr/>
            <p:nvPr/>
          </p:nvSpPr>
          <p:spPr>
            <a:xfrm>
              <a:off x="4336256" y="2812255"/>
              <a:ext cx="3517107" cy="3498057"/>
            </a:xfrm>
            <a:prstGeom prst="ellipse">
              <a:avLst/>
            </a:prstGeom>
            <a:solidFill>
              <a:srgbClr val="33CCFF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D6208368-5311-4E54-BEFA-F744CA0A4D86}"/>
                </a:ext>
              </a:extLst>
            </p:cNvPr>
            <p:cNvSpPr/>
            <p:nvPr/>
          </p:nvSpPr>
          <p:spPr>
            <a:xfrm>
              <a:off x="4998244" y="4131469"/>
              <a:ext cx="2200275" cy="2178843"/>
            </a:xfrm>
            <a:prstGeom prst="ellipse">
              <a:avLst/>
            </a:prstGeom>
            <a:solidFill>
              <a:srgbClr val="38C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D16513A-CD82-4B32-9EB2-3953665FF30E}"/>
                </a:ext>
              </a:extLst>
            </p:cNvPr>
            <p:cNvSpPr txBox="1"/>
            <p:nvPr/>
          </p:nvSpPr>
          <p:spPr>
            <a:xfrm>
              <a:off x="4842271" y="1627209"/>
              <a:ext cx="25050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latin typeface="Georgia" panose="02040502050405020303" pitchFamily="18" charset="0"/>
                </a:rPr>
                <a:t>Artificial</a:t>
              </a:r>
            </a:p>
            <a:p>
              <a:pPr algn="ctr"/>
              <a:r>
                <a:rPr lang="en-US" altLang="zh-TW" sz="3200" dirty="0">
                  <a:latin typeface="Georgia" panose="02040502050405020303" pitchFamily="18" charset="0"/>
                </a:rPr>
                <a:t>Intelligence</a:t>
              </a:r>
              <a:endParaRPr lang="zh-TW" altLang="en-US" sz="3200" dirty="0">
                <a:latin typeface="Georgia" panose="02040502050405020303" pitchFamily="18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FDFE7B29-2792-4601-867B-0D268CF77E4F}"/>
                </a:ext>
              </a:extLst>
            </p:cNvPr>
            <p:cNvSpPr txBox="1"/>
            <p:nvPr/>
          </p:nvSpPr>
          <p:spPr>
            <a:xfrm>
              <a:off x="4842271" y="3054251"/>
              <a:ext cx="25050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latin typeface="Georgia" panose="02040502050405020303" pitchFamily="18" charset="0"/>
                </a:rPr>
                <a:t>Machine</a:t>
              </a:r>
            </a:p>
            <a:p>
              <a:pPr algn="ctr"/>
              <a:r>
                <a:rPr lang="en-US" altLang="zh-TW" sz="3200" dirty="0">
                  <a:latin typeface="Georgia" panose="02040502050405020303" pitchFamily="18" charset="0"/>
                </a:rPr>
                <a:t>Learning</a:t>
              </a:r>
              <a:endParaRPr lang="zh-TW" altLang="en-US" sz="3200" dirty="0">
                <a:latin typeface="Georgia" panose="02040502050405020303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5739F05-9AC6-4851-9077-09A8612A344A}"/>
                </a:ext>
              </a:extLst>
            </p:cNvPr>
            <p:cNvSpPr txBox="1"/>
            <p:nvPr/>
          </p:nvSpPr>
          <p:spPr>
            <a:xfrm>
              <a:off x="4842270" y="4682281"/>
              <a:ext cx="250507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latin typeface="Georgia" panose="02040502050405020303" pitchFamily="18" charset="0"/>
                </a:rPr>
                <a:t>Deep</a:t>
              </a:r>
            </a:p>
            <a:p>
              <a:pPr algn="ctr"/>
              <a:r>
                <a:rPr lang="en-US" altLang="zh-TW" sz="3200" dirty="0">
                  <a:latin typeface="Georgia" panose="02040502050405020303" pitchFamily="18" charset="0"/>
                </a:rPr>
                <a:t>Learning</a:t>
              </a:r>
              <a:endParaRPr lang="zh-TW" altLang="en-US" sz="3200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94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Improving Our Model</a:t>
            </a:r>
            <a:endParaRPr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we know how to train our model, next step is to improve it.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will try these ways to improve our model: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training epochs.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Add more hidden layers.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Use another NN for training.</a:t>
            </a:r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Increase the amounts of data.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Improve the optimizer.</a:t>
            </a:r>
            <a:endParaRPr dirty="0"/>
          </a:p>
          <a:p>
            <a:pPr marL="971550" lvl="1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sz="3200" dirty="0"/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702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0023A-C94E-4E4E-BDA4-8F25CD3C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 the Model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29B0C7-1812-D643-A238-40C98A3C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31103-81B6-434A-8F26-6DCA9B850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97" y="1163782"/>
            <a:ext cx="10400606" cy="548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21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Improve the Epochs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Google Shape;277;p38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199" y="1597891"/>
                <a:ext cx="10909041" cy="11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The simplest way to try is to improve the training epochs.</a:t>
                </a:r>
                <a:endParaRPr dirty="0"/>
              </a:p>
              <a:p>
                <a:pPr lvl="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dk1"/>
                  </a:buClr>
                  <a:buSzPts val="2800"/>
                </a:pPr>
                <a:r>
                  <a:rPr lang="en-US" dirty="0"/>
                  <a:t>For example, increase the </a:t>
                </a:r>
                <a:r>
                  <a:rPr lang="en-US" altLang="zh-TW" dirty="0"/>
                  <a:t>epochs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dirty="0"/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277" name="Google Shape;277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97891"/>
                <a:ext cx="10909041" cy="1164100"/>
              </a:xfrm>
              <a:prstGeom prst="rect">
                <a:avLst/>
              </a:prstGeom>
              <a:blipFill>
                <a:blip r:embed="rId3"/>
                <a:stretch>
                  <a:fillRect l="-1006" t="-10471" b="-115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Google Shape;278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8C88E2D-FE4C-4A21-8854-F08B28DD8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02549"/>
            <a:ext cx="10515600" cy="19745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F929D7-EB92-4917-AF9E-16F7838CE4AB}"/>
              </a:ext>
            </a:extLst>
          </p:cNvPr>
          <p:cNvSpPr/>
          <p:nvPr/>
        </p:nvSpPr>
        <p:spPr>
          <a:xfrm>
            <a:off x="2210318" y="3924300"/>
            <a:ext cx="1175820" cy="2159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87;p39">
            <a:extLst>
              <a:ext uri="{FF2B5EF4-FFF2-40B4-BE49-F238E27FC236}">
                <a16:creationId xmlns:a16="http://schemas.microsoft.com/office/drawing/2014/main" id="{65342189-5A32-4E4E-A80B-B18956840F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9512" y="3875441"/>
            <a:ext cx="4448632" cy="28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8;p39">
            <a:extLst>
              <a:ext uri="{FF2B5EF4-FFF2-40B4-BE49-F238E27FC236}">
                <a16:creationId xmlns:a16="http://schemas.microsoft.com/office/drawing/2014/main" id="{03919323-679D-7046-A0EA-C66214264A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9512" y="867309"/>
            <a:ext cx="4510576" cy="298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180EB2-27FB-1E4D-814A-FC1680E3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 the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15CE77-770B-7A49-9053-C15F32F9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A2889D-DC8C-2740-8B58-EFB8D609F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33" y="1163782"/>
            <a:ext cx="6551879" cy="55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8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AACBE-3AD3-7146-BD14-24E87B7F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Save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9D228D-8812-004F-9B20-F1946114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Save our trained model so that we don’t need to re-train it the next time.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8996C7-3422-1643-ACD1-21F18451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D3FBAC-B8F0-44E4-91D6-7B405867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19" y="3639207"/>
            <a:ext cx="5599562" cy="9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2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5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27253E-B6E5-C34C-A374-460B85F9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Train with More Hidden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669C62-2355-4245-B56B-495A2F79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D9F0C0-BCB6-4A75-8406-D80E1296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92" y="1292901"/>
            <a:ext cx="8127216" cy="55440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B8CEEA-FD87-4980-ADC1-7313CD43ED0B}"/>
              </a:ext>
            </a:extLst>
          </p:cNvPr>
          <p:cNvSpPr/>
          <p:nvPr/>
        </p:nvSpPr>
        <p:spPr>
          <a:xfrm>
            <a:off x="2845318" y="2341418"/>
            <a:ext cx="4177782" cy="4017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652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BCC38-D4E8-6F4D-8499-AA9B5201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65126"/>
            <a:ext cx="11620500" cy="1164100"/>
          </a:xfrm>
        </p:spPr>
        <p:txBody>
          <a:bodyPr>
            <a:noAutofit/>
          </a:bodyPr>
          <a:lstStyle/>
          <a:p>
            <a:r>
              <a:rPr kumimoji="1" lang="en-US" altLang="zh-TW" dirty="0"/>
              <a:t>Train with More Hidden Layers (Cont’d)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版面配置區 2">
                <a:extLst>
                  <a:ext uri="{FF2B5EF4-FFF2-40B4-BE49-F238E27FC236}">
                    <a16:creationId xmlns:a16="http://schemas.microsoft.com/office/drawing/2014/main" id="{F1E45E6D-C7CC-EA43-A8F0-D83416B822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7891"/>
                <a:ext cx="10515600" cy="800076"/>
              </a:xfrm>
            </p:spPr>
            <p:txBody>
              <a:bodyPr/>
              <a:lstStyle/>
              <a:p>
                <a:r>
                  <a:rPr kumimoji="1" lang="en-US" altLang="zh-TW" dirty="0"/>
                  <a:t>Train this model with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kumimoji="1" lang="en-US" altLang="zh-TW" dirty="0"/>
                  <a:t> epochs.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版面配置區 2">
                <a:extLst>
                  <a:ext uri="{FF2B5EF4-FFF2-40B4-BE49-F238E27FC236}">
                    <a16:creationId xmlns:a16="http://schemas.microsoft.com/office/drawing/2014/main" id="{F1E45E6D-C7CC-EA43-A8F0-D83416B822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7891"/>
                <a:ext cx="10515600" cy="800076"/>
              </a:xfrm>
              <a:blipFill>
                <a:blip r:embed="rId3"/>
                <a:stretch>
                  <a:fillRect l="-1333" t="-91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0C3DD3-75A2-974B-BB74-EAD7C823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FEF531-32FF-4758-A466-226788352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3444050"/>
            <a:ext cx="8763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5FB7AF2-7E27-7840-973D-8AC8753D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80" y="908091"/>
            <a:ext cx="4364416" cy="290249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9C89DC-C5E7-BE4F-A6F2-E5D2496F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602" y="3791528"/>
            <a:ext cx="4364416" cy="29024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818D52A-253C-9843-8D96-2FA2FD27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 the Result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6B40A8-5654-8742-82F3-288F0ABA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1FA954-3C5B-CF4A-85C5-EA7A5BE21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51" y="1163782"/>
            <a:ext cx="6423696" cy="54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41733F-5316-47DB-8959-C50E7B1C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7" y="211341"/>
            <a:ext cx="12126898" cy="1264471"/>
          </a:xfrm>
        </p:spPr>
        <p:txBody>
          <a:bodyPr>
            <a:noAutofit/>
          </a:bodyPr>
          <a:lstStyle/>
          <a:p>
            <a:r>
              <a:rPr kumimoji="1" lang="en-US" altLang="zh-TW" spc="-100" dirty="0"/>
              <a:t>Machine Learning &amp; Deep Learning</a:t>
            </a:r>
            <a:r>
              <a:rPr kumimoji="1" lang="zh-TW" altLang="en-US" spc="-100" dirty="0"/>
              <a:t> </a:t>
            </a:r>
            <a:r>
              <a:rPr kumimoji="1" lang="en-US" altLang="zh-TW" spc="-100" dirty="0"/>
              <a:t>(Cont’d)</a:t>
            </a:r>
            <a:endParaRPr lang="zh-TW" altLang="en-US" spc="-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5DEA48-20DC-4B77-A239-A027EE60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為什麼模型會這樣認為？解釋的深度學習方法的介紹-視覺化篇. 深度學習在近年來已經成為機器學習中最主流的技巧。影像分類、物件偵測、語者識別、語… |  by 辛達湯|">
            <a:extLst>
              <a:ext uri="{FF2B5EF4-FFF2-40B4-BE49-F238E27FC236}">
                <a16:creationId xmlns:a16="http://schemas.microsoft.com/office/drawing/2014/main" id="{029A2CF1-3E52-4532-9F53-D8D08B79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98" y="1504950"/>
            <a:ext cx="9317803" cy="457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4C2D07-2097-48AB-8B69-231B20E9A75C}"/>
              </a:ext>
            </a:extLst>
          </p:cNvPr>
          <p:cNvSpPr txBox="1"/>
          <p:nvPr/>
        </p:nvSpPr>
        <p:spPr>
          <a:xfrm>
            <a:off x="-9625" y="6529071"/>
            <a:ext cx="11540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medium.com/ai-academy-taiwan/%E7%82%BA%E4%BB%80%E9%BA%BC%E6%A8%A1%E5%9E%8B%E6%9C%83%E9%80%99%E6%A8%A3%E8%AA%8D%E7%82%BA-%E8%A7%A3%E9%87%8B%E7%9A%84%E6%B7%B1%E5%BA%A6%E5%AD%B8%E7%BF%92%E6%96%B9%E6%B3%95%E7%9A%84%E4%BB%8B%E7%B4%B9-%E8%A6%96%E8%A6%BA%E5%8C%96%E7%AF%87-1ac69c627483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9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21FF1-57EB-5047-9FAE-79D504DD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Save the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543C4D-4CF7-AC46-A5B7-5BF998835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Save our trained model so that we don’t need to re-train it the next time.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D7966A-0030-5347-9ADD-BCE0DEF2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AE7210-E7DE-46BE-ABB3-10819EA3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906" y="3597165"/>
            <a:ext cx="7600188" cy="7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9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28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altLang="zh-TW" dirty="0"/>
              <a:t>Recurrent Neural Network (</a:t>
            </a:r>
            <a:r>
              <a:rPr lang="en-US" dirty="0"/>
              <a:t>RNN)</a:t>
            </a:r>
            <a:endParaRPr dirty="0"/>
          </a:p>
        </p:txBody>
      </p:sp>
      <p:sp>
        <p:nvSpPr>
          <p:cNvPr id="294" name="Google Shape;294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RNN stands for a recurrent </a:t>
            </a:r>
            <a:r>
              <a:rPr lang="en-US" altLang="zh-TW" dirty="0"/>
              <a:t>NN</a:t>
            </a:r>
            <a:r>
              <a:rPr lang="en-US" dirty="0"/>
              <a:t>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RNN is one of the popular NN models, the characteristic is that RNN will re-train the model with new data.</a:t>
            </a:r>
            <a:endParaRPr dirty="0"/>
          </a:p>
        </p:txBody>
      </p:sp>
      <p:sp>
        <p:nvSpPr>
          <p:cNvPr id="295" name="Google Shape;295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633" y="3514060"/>
            <a:ext cx="6302735" cy="280021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0" y="6652222"/>
            <a:ext cx="601722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BFBFBF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https://www.researchgate.net/figure/The-standard-RNN-and-unfolded-RNN_fig1_318332317</a:t>
            </a:r>
            <a:endParaRPr sz="800" b="0" i="0" u="none" strike="noStrike" cap="none" dirty="0">
              <a:solidFill>
                <a:srgbClr val="BFBFBF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使用長短期記憶模型(LSTM)預測天氣（繁體）">
            <a:extLst>
              <a:ext uri="{FF2B5EF4-FFF2-40B4-BE49-F238E27FC236}">
                <a16:creationId xmlns:a16="http://schemas.microsoft.com/office/drawing/2014/main" id="{31194161-CC53-434A-BF1A-07BF92E1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09" y="3887341"/>
            <a:ext cx="6998981" cy="276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Long Short Term Memory</a:t>
            </a:r>
            <a:r>
              <a:rPr lang="zh-TW" altLang="en-US" dirty="0"/>
              <a:t> </a:t>
            </a:r>
            <a:r>
              <a:rPr lang="en-US" altLang="zh-TW" dirty="0"/>
              <a:t>(LSTM)</a:t>
            </a:r>
            <a:endParaRPr dirty="0"/>
          </a:p>
        </p:txBody>
      </p:sp>
      <p:sp>
        <p:nvSpPr>
          <p:cNvPr id="303" name="Google Shape;303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LSTM is the most popular implementation of RNN.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simple way to understand LSTM is: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will re-train the data with new data.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will dropout the data that is not important.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dirty="0"/>
              <a:t>It has a gate to determine if the data can be output to the next layer.</a:t>
            </a:r>
            <a:endParaRPr dirty="0"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C3974E9-B297-2C4B-A36D-4955A902CDCD}"/>
              </a:ext>
            </a:extLst>
          </p:cNvPr>
          <p:cNvSpPr/>
          <p:nvPr/>
        </p:nvSpPr>
        <p:spPr>
          <a:xfrm>
            <a:off x="0" y="6651919"/>
            <a:ext cx="24224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https://www.rs-online.com/designspark/lstm-cn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 Model with LSTM</a:t>
            </a:r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515600" cy="95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can use the build-in LSTM layer of Keras to train our model.</a:t>
            </a:r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C40410-4904-4F6B-927A-DD188FED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81" y="2007180"/>
            <a:ext cx="7964438" cy="48407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C5744B-FBFA-4A8D-8497-367796E6EE45}"/>
              </a:ext>
            </a:extLst>
          </p:cNvPr>
          <p:cNvSpPr/>
          <p:nvPr/>
        </p:nvSpPr>
        <p:spPr>
          <a:xfrm>
            <a:off x="2870718" y="2684839"/>
            <a:ext cx="5765282" cy="236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4400"/>
            </a:pPr>
            <a:r>
              <a:rPr kumimoji="1" lang="en-US" dirty="0"/>
              <a:t>Train Model with LSTM</a:t>
            </a:r>
            <a:r>
              <a:rPr kumimoji="1" lang="zh-TW" altLang="en-US" dirty="0"/>
              <a:t> </a:t>
            </a:r>
            <a:r>
              <a:rPr kumimoji="1" lang="en-US" altLang="zh-TW" dirty="0"/>
              <a:t>(Cont’d)</a:t>
            </a:r>
            <a:endParaRPr kumimoj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Google Shape;319;p43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Train the model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/>
                  <a:t> epochs.</a:t>
                </a:r>
                <a:endParaRPr dirty="0"/>
              </a:p>
            </p:txBody>
          </p:sp>
        </mc:Choice>
        <mc:Fallback xmlns="">
          <p:sp>
            <p:nvSpPr>
              <p:cNvPr id="319" name="Google Shape;31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01" t="-26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" name="Google Shape;320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C521ECD-F29A-DF4C-884B-6FCC64719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" y="3577855"/>
            <a:ext cx="8775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E33ACA4-C880-8840-B8EC-D77F96E3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18" y="3722796"/>
            <a:ext cx="4344830" cy="298915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E53731D-31F0-C149-A8E8-5162A9C4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 the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395F2A-74C4-0241-B086-C0C784FE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9B34C04-BDC9-3F46-ACE6-CF6BA13B8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08" y="1191245"/>
            <a:ext cx="6069042" cy="53714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D399CC-6F8D-EA46-950B-622F2486F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4" y="814481"/>
            <a:ext cx="4344830" cy="28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24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EEE14-2D95-524A-9D68-959D4E40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Save the Model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0C3A93C-5BC5-4BED-9CE2-2EFA87DD6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Save our trained model so that we don’t need to re-train it the next time.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7427AB-5DAC-3C4A-BF5D-F2019E45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522C6C-BFA3-4CBE-9A21-20646E7D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424" y="3811770"/>
            <a:ext cx="6439152" cy="6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2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Improve the optimizer.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3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 with More Data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Google Shape;380;p51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Since the data we have is not enough.</a:t>
                </a:r>
                <a:endParaRPr dirty="0"/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We should stand on the shoulders of giants.</a:t>
                </a:r>
                <a:endParaRPr dirty="0"/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Let’s use </a:t>
                </a:r>
                <a:r>
                  <a:rPr lang="en-US" dirty="0" err="1"/>
                  <a:t>GloVe</a:t>
                </a:r>
                <a:r>
                  <a:rPr lang="en-US" dirty="0"/>
                  <a:t> to train our model.</a:t>
                </a:r>
                <a:endParaRPr dirty="0"/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 err="1"/>
                  <a:t>GloVe</a:t>
                </a:r>
                <a:r>
                  <a:rPr lang="en-US" dirty="0"/>
                  <a:t> collects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billion tweets on Twitter.</a:t>
                </a:r>
                <a:endParaRPr dirty="0"/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The dataset is more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1.4</m:t>
                    </m:r>
                  </m:oMath>
                </a14:m>
                <a:r>
                  <a:rPr lang="en-US" dirty="0"/>
                  <a:t> GB!</a:t>
                </a:r>
                <a:endParaRPr dirty="0"/>
              </a:p>
            </p:txBody>
          </p:sp>
        </mc:Choice>
        <mc:Fallback xmlns="">
          <p:sp>
            <p:nvSpPr>
              <p:cNvPr id="380" name="Google Shape;380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01" t="-26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1" name="Google Shape;381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D52B0C3-6E9A-49B5-80DF-4E8E1259A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4" t="606" r="1304" b="1092"/>
          <a:stretch/>
        </p:blipFill>
        <p:spPr>
          <a:xfrm>
            <a:off x="4486469" y="3297331"/>
            <a:ext cx="3387012" cy="3387012"/>
          </a:xfrm>
          <a:prstGeom prst="rect">
            <a:avLst/>
          </a:prstGeom>
        </p:spPr>
      </p:pic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altLang="zh-TW" dirty="0"/>
              <a:t>Natural Language Processing (</a:t>
            </a:r>
            <a:r>
              <a:rPr lang="en-US" dirty="0"/>
              <a:t>NLP</a:t>
            </a:r>
            <a:r>
              <a:rPr lang="en-US" altLang="zh-TW" dirty="0"/>
              <a:t>)</a:t>
            </a:r>
            <a:endParaRPr dirty="0"/>
          </a:p>
        </p:txBody>
      </p:sp>
      <p:sp>
        <p:nvSpPr>
          <p:cNvPr id="95" name="Google Shape;95;p14"/>
          <p:cNvSpPr txBox="1">
            <a:spLocks noGrp="1"/>
          </p:cNvSpPr>
          <p:nvPr>
            <p:ph idx="1"/>
          </p:nvPr>
        </p:nvSpPr>
        <p:spPr>
          <a:xfrm>
            <a:off x="838200" y="1163783"/>
            <a:ext cx="10515600" cy="234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NLP is a subfield of AI.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main idea of NLP is to make computers understand the human language </a:t>
            </a:r>
            <a:r>
              <a:rPr lang="en-US" altLang="zh-TW" dirty="0"/>
              <a:t>such as </a:t>
            </a:r>
            <a:r>
              <a:rPr lang="en-US" dirty="0"/>
              <a:t>English or Mandarin.</a:t>
            </a:r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NLP can be applied on such as Siri or Google Assistant.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8C0C084-4991-D54D-975A-7F40BA267A34}"/>
              </a:ext>
            </a:extLst>
          </p:cNvPr>
          <p:cNvSpPr txBox="1"/>
          <p:nvPr/>
        </p:nvSpPr>
        <p:spPr>
          <a:xfrm>
            <a:off x="0" y="6646300"/>
            <a:ext cx="11925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https://medium.com/@derekliao_62575/%E8%87%AA%E7%84%B6%E8%AA%9E%E8%A8%80%E8%99%95%E7%90%86nlp%E5%88%B0%E5%BA%95%E6%98%AF%E4%BB%80%E9%BA%BC-e29ab6356f6d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Download </a:t>
            </a:r>
            <a:r>
              <a:rPr lang="en-US" dirty="0" err="1"/>
              <a:t>GloVe</a:t>
            </a:r>
            <a:r>
              <a:rPr lang="en-US" dirty="0"/>
              <a:t> Dataset</a:t>
            </a:r>
            <a:endParaRPr dirty="0"/>
          </a:p>
        </p:txBody>
      </p:sp>
      <p:sp>
        <p:nvSpPr>
          <p:cNvPr id="387" name="Google Shape;387;p52"/>
          <p:cNvSpPr txBox="1">
            <a:spLocks noGrp="1"/>
          </p:cNvSpPr>
          <p:nvPr>
            <p:ph idx="1"/>
          </p:nvPr>
        </p:nvSpPr>
        <p:spPr>
          <a:xfrm>
            <a:off x="838199" y="1163782"/>
            <a:ext cx="10663989" cy="50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pc="-100" dirty="0"/>
              <a:t>We can download the dataset with a simple Linux command.</a:t>
            </a:r>
            <a:endParaRPr spc="-1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Or, you can download it via this link.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https://huggingface.co/stanfordnlp/glove/resolve/main/glove.twitter.27B.zip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88" name="Google Shape;388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0F7C42-D429-4B3B-9B15-5149544A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4340295"/>
            <a:ext cx="115570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Unzip the Dataset</a:t>
            </a:r>
            <a:endParaRPr dirty="0"/>
          </a:p>
        </p:txBody>
      </p:sp>
      <p:sp>
        <p:nvSpPr>
          <p:cNvPr id="397" name="Google Shape;397;p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Python </a:t>
            </a:r>
            <a:r>
              <a:rPr lang="en-US" dirty="0" err="1"/>
              <a:t>zipfile</a:t>
            </a:r>
            <a:r>
              <a:rPr lang="en-US" dirty="0"/>
              <a:t> package can help you to zip or unzip files.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Always remember to close the file stream after finished.</a:t>
            </a:r>
            <a:endParaRPr dirty="0"/>
          </a:p>
        </p:txBody>
      </p:sp>
      <p:sp>
        <p:nvSpPr>
          <p:cNvPr id="395" name="Google Shape;395;p5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AF7FE4-2252-4266-8560-9065B1CB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52" y="3199307"/>
            <a:ext cx="6416897" cy="251413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Load the Data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Google Shape;403;p54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Now, let’s try to load the data from the dataset.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We choose to use the </a:t>
                </a:r>
                <a:r>
                  <a:rPr lang="en-US" b="1" dirty="0" err="1"/>
                  <a:t>glove.twitter</a:t>
                </a:r>
                <a:r>
                  <a:rPr lang="en-US" b="1" dirty="0"/>
                  <a:t>.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𝟐𝟕</m:t>
                    </m:r>
                  </m:oMath>
                </a14:m>
                <a:r>
                  <a:rPr lang="en-US" b="1" dirty="0"/>
                  <a:t>B.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lang="en-US" b="1" dirty="0"/>
                  <a:t>d.txt</a:t>
                </a:r>
                <a:r>
                  <a:rPr lang="en-US" dirty="0"/>
                  <a:t>.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27</m:t>
                    </m:r>
                  </m:oMath>
                </a14:m>
                <a:r>
                  <a:rPr lang="en-US" dirty="0"/>
                  <a:t> billion tokens and each token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dirty="0"/>
                  <a:t> dimensions.</a:t>
                </a:r>
              </a:p>
              <a:p>
                <a:pPr marL="228600" lvl="0" indent="-50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403" name="Google Shape;403;p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01" t="-24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Google Shape;404;p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FC3E9B-649E-4A70-8C06-A1390E19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3716670"/>
            <a:ext cx="85598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Try to Print the Coefficients</a:t>
            </a:r>
            <a:endParaRPr dirty="0"/>
          </a:p>
        </p:txBody>
      </p:sp>
      <p:sp>
        <p:nvSpPr>
          <p:cNvPr id="411" name="Google Shape;411;p55"/>
          <p:cNvSpPr txBox="1">
            <a:spLocks noGrp="1"/>
          </p:cNvSpPr>
          <p:nvPr>
            <p:ph idx="1"/>
          </p:nvPr>
        </p:nvSpPr>
        <p:spPr>
          <a:xfrm>
            <a:off x="419100" y="1691390"/>
            <a:ext cx="11353800" cy="457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After we loaded the data, we can try to print the coefficients.</a:t>
            </a:r>
            <a:endParaRPr dirty="0"/>
          </a:p>
        </p:txBody>
      </p:sp>
      <p:sp>
        <p:nvSpPr>
          <p:cNvPr id="412" name="Google Shape;412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B2BD97-1C69-4109-97B3-85FF77C7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3318824"/>
            <a:ext cx="8013700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Filter the Data</a:t>
            </a:r>
            <a:endParaRPr dirty="0"/>
          </a:p>
        </p:txBody>
      </p:sp>
      <p:sp>
        <p:nvSpPr>
          <p:cNvPr id="419" name="Google Shape;419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pc="50" dirty="0"/>
              <a:t>Since this dataset is too large, it will take lots of time for training.</a:t>
            </a:r>
            <a:endParaRPr spc="5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only take what we need.</a:t>
            </a:r>
            <a:endParaRPr dirty="0"/>
          </a:p>
        </p:txBody>
      </p:sp>
      <p:sp>
        <p:nvSpPr>
          <p:cNvPr id="420" name="Google Shape;420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CA3102-6A60-4FFD-8C13-DFA02FB0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18" y="2904282"/>
            <a:ext cx="6395764" cy="371209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6218BA-7B85-394A-AEAA-4DC23886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5" y="1258430"/>
            <a:ext cx="9764110" cy="5463045"/>
          </a:xfrm>
          <a:prstGeom prst="rect">
            <a:avLst/>
          </a:prstGeom>
        </p:spPr>
      </p:pic>
      <p:sp>
        <p:nvSpPr>
          <p:cNvPr id="426" name="Google Shape;426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Prepare the Model</a:t>
            </a:r>
            <a:endParaRPr dirty="0"/>
          </a:p>
        </p:txBody>
      </p:sp>
      <p:sp>
        <p:nvSpPr>
          <p:cNvPr id="427" name="Google Shape;427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443F42-3F2C-4FD0-ACB8-F318AB885414}"/>
              </a:ext>
            </a:extLst>
          </p:cNvPr>
          <p:cNvSpPr/>
          <p:nvPr/>
        </p:nvSpPr>
        <p:spPr>
          <a:xfrm>
            <a:off x="2032518" y="1871518"/>
            <a:ext cx="8945538" cy="6303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solidFill>
                  <a:schemeClr val="tx1"/>
                </a:solidFill>
              </a:rPr>
              <a:t>Train the Model</a:t>
            </a:r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4" name="Google Shape;434;p58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Train the model with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30 </m:t>
                    </m:r>
                  </m:oMath>
                </a14:m>
                <a:r>
                  <a:rPr lang="en-US" dirty="0"/>
                  <a:t>epochs.</a:t>
                </a:r>
                <a:endParaRPr dirty="0"/>
              </a:p>
            </p:txBody>
          </p:sp>
        </mc:Choice>
        <mc:Fallback xmlns="">
          <p:sp>
            <p:nvSpPr>
              <p:cNvPr id="434" name="Google Shape;434;p5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101" t="-33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5" name="Google Shape;435;p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CE8201-D404-4E38-8210-5360BDC1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05149"/>
            <a:ext cx="11353800" cy="205817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Plot the Results</a:t>
            </a:r>
            <a:endParaRPr dirty="0"/>
          </a:p>
        </p:txBody>
      </p:sp>
      <p:sp>
        <p:nvSpPr>
          <p:cNvPr id="443" name="Google Shape;443;p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445" name="Google Shape;44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7188" y="3631474"/>
            <a:ext cx="4285161" cy="304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7B35244-6D96-2C42-A28E-6A5565BC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08" y="1163782"/>
            <a:ext cx="5964434" cy="5373380"/>
          </a:xfrm>
          <a:prstGeom prst="rect">
            <a:avLst/>
          </a:prstGeom>
        </p:spPr>
      </p:pic>
      <p:pic>
        <p:nvPicPr>
          <p:cNvPr id="444" name="Google Shape;444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7188" y="687562"/>
            <a:ext cx="4294687" cy="29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EAD67-2928-8149-855A-A5D07FE4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Save the Model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2AEC516-42E7-4A62-BC89-0A12229DB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Save our trained model so that we don’t need to re-train it the next time.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B976E1-FAAD-0342-B5F2-5D985701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8FB486-3116-44FF-88A7-00998FEA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949" y="3875565"/>
            <a:ext cx="6128103" cy="6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18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DB769-64C6-254E-B99C-D83F52FF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Improving Model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71BF98-52A2-B848-8F9C-EDCAF422D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Increase the training epochs.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Add more hidden layers.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Use another NN for training.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bg1">
                    <a:lumMod val="85000"/>
                  </a:schemeClr>
                </a:solidFill>
              </a:rPr>
              <a:t>Increase the amounts of data.</a:t>
            </a:r>
          </a:p>
          <a:p>
            <a:pPr marL="971550" lvl="1" indent="-514350">
              <a:buFont typeface="Calibri"/>
              <a:buAutoNum type="arabicPeriod"/>
            </a:pPr>
            <a:r>
              <a:rPr lang="en-US" altLang="zh-TW" sz="3200" dirty="0">
                <a:solidFill>
                  <a:schemeClr val="tx1"/>
                </a:solidFill>
              </a:rPr>
              <a:t>Improve the optimizer.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99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altLang="zh-TW" sz="4400" dirty="0"/>
              <a:t>Machine Learning Methods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idx="1"/>
          </p:nvPr>
        </p:nvSpPr>
        <p:spPr>
          <a:xfrm>
            <a:off x="581025" y="1028700"/>
            <a:ext cx="11029950" cy="320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/>
              <a:t>There are two main machine learning methods which are </a:t>
            </a:r>
            <a:r>
              <a:rPr lang="en-US" altLang="zh-TW" b="1" dirty="0"/>
              <a:t>supervised learning </a:t>
            </a:r>
            <a:r>
              <a:rPr lang="en-US" altLang="zh-TW" dirty="0"/>
              <a:t>and </a:t>
            </a:r>
            <a:r>
              <a:rPr lang="en-US" altLang="zh-TW" b="1" dirty="0"/>
              <a:t>unsupervised learning</a:t>
            </a:r>
            <a:r>
              <a:rPr lang="en-US" altLang="zh-TW" dirty="0"/>
              <a:t>. </a:t>
            </a:r>
          </a:p>
          <a:p>
            <a:pPr marL="457200" indent="-4064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altLang="zh-TW" dirty="0"/>
              <a:t>Supervised learning: train the machine with the datasets which are labeled.</a:t>
            </a:r>
          </a:p>
          <a:p>
            <a:pPr marL="457200" lvl="0" indent="-406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zh-TW" dirty="0"/>
              <a:t>Unsupervised learning: train the machine with the datasets which are unlabeled.</a:t>
            </a:r>
            <a:endParaRPr sz="3600" dirty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F66A97-6230-9B47-8324-3BADF4F65979}"/>
              </a:ext>
            </a:extLst>
          </p:cNvPr>
          <p:cNvSpPr txBox="1"/>
          <p:nvPr/>
        </p:nvSpPr>
        <p:spPr>
          <a:xfrm>
            <a:off x="0" y="6477381"/>
            <a:ext cx="5808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https://www.geeksforgeeks.org/ml-types-learning-supervised-learning/</a:t>
            </a:r>
            <a:b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</a:br>
            <a:r>
              <a:rPr kumimoji="1" lang="en-US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https://www.researchgate.net/figure/Supervised-Learning-versus-Unsupervised-Learning-Mathworks-nd_fig1_319937079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A9395F6-E5DA-4C04-93DC-8099C227FDBE}"/>
              </a:ext>
            </a:extLst>
          </p:cNvPr>
          <p:cNvGrpSpPr/>
          <p:nvPr/>
        </p:nvGrpSpPr>
        <p:grpSpPr>
          <a:xfrm>
            <a:off x="2062902" y="3984842"/>
            <a:ext cx="8066196" cy="2272496"/>
            <a:chOff x="1477879" y="4223528"/>
            <a:chExt cx="7605215" cy="2249835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9095A10F-0D82-456D-B670-7063C4086917}"/>
                </a:ext>
              </a:extLst>
            </p:cNvPr>
            <p:cNvSpPr/>
            <p:nvPr/>
          </p:nvSpPr>
          <p:spPr>
            <a:xfrm>
              <a:off x="1477879" y="4912055"/>
              <a:ext cx="2847975" cy="1019175"/>
            </a:xfrm>
            <a:prstGeom prst="roundRect">
              <a:avLst>
                <a:gd name="adj" fmla="val 21389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4375017-D9DB-4663-B957-FB37C8E67E40}"/>
                </a:ext>
              </a:extLst>
            </p:cNvPr>
            <p:cNvSpPr txBox="1"/>
            <p:nvPr/>
          </p:nvSpPr>
          <p:spPr>
            <a:xfrm>
              <a:off x="1523177" y="5190809"/>
              <a:ext cx="27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Georgia" panose="02040502050405020303" pitchFamily="18" charset="0"/>
                </a:rPr>
                <a:t>Machine Learning</a:t>
              </a:r>
              <a:endParaRPr lang="zh-TW" altLang="en-US" sz="2400" dirty="0">
                <a:latin typeface="Georgia" panose="02040502050405020303" pitchFamily="18" charset="0"/>
              </a:endParaRP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065443C6-5DD3-4BA4-8124-0BED93D289A8}"/>
                </a:ext>
              </a:extLst>
            </p:cNvPr>
            <p:cNvSpPr/>
            <p:nvPr/>
          </p:nvSpPr>
          <p:spPr>
            <a:xfrm>
              <a:off x="6194760" y="4223528"/>
              <a:ext cx="2847975" cy="1019175"/>
            </a:xfrm>
            <a:prstGeom prst="roundRect">
              <a:avLst>
                <a:gd name="adj" fmla="val 21389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9B61084-E26C-4455-8A7B-9217EBE78A11}"/>
                </a:ext>
              </a:extLst>
            </p:cNvPr>
            <p:cNvSpPr txBox="1"/>
            <p:nvPr/>
          </p:nvSpPr>
          <p:spPr>
            <a:xfrm>
              <a:off x="6463715" y="4317616"/>
              <a:ext cx="23100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Georgia" panose="02040502050405020303" pitchFamily="18" charset="0"/>
                </a:rPr>
                <a:t>Supervised Learning</a:t>
              </a:r>
              <a:endParaRPr lang="zh-TW" altLang="en-US" sz="2400" dirty="0">
                <a:latin typeface="Georgia" panose="02040502050405020303" pitchFamily="18" charset="0"/>
              </a:endParaRP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F0574A11-A5E0-4DE0-A575-ED90EA21E09F}"/>
                </a:ext>
              </a:extLst>
            </p:cNvPr>
            <p:cNvSpPr/>
            <p:nvPr/>
          </p:nvSpPr>
          <p:spPr>
            <a:xfrm>
              <a:off x="6235119" y="5454188"/>
              <a:ext cx="2847975" cy="1019175"/>
            </a:xfrm>
            <a:prstGeom prst="roundRect">
              <a:avLst>
                <a:gd name="adj" fmla="val 21389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BB5FF57-E241-4B86-929F-0122E070C1AA}"/>
                </a:ext>
              </a:extLst>
            </p:cNvPr>
            <p:cNvSpPr txBox="1"/>
            <p:nvPr/>
          </p:nvSpPr>
          <p:spPr>
            <a:xfrm>
              <a:off x="6235119" y="5548276"/>
              <a:ext cx="2847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Georgia" panose="02040502050405020303" pitchFamily="18" charset="0"/>
                </a:rPr>
                <a:t>Unsupervised Learning</a:t>
              </a:r>
              <a:endParaRPr lang="zh-TW" altLang="en-US" sz="2400" dirty="0">
                <a:latin typeface="Georgia" panose="02040502050405020303" pitchFamily="18" charset="0"/>
              </a:endParaRP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B4059A7A-5068-4636-8A3A-53C19744CECF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4325854" y="4733116"/>
              <a:ext cx="1868906" cy="6885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455A6486-E870-4F87-8DF4-3D638CA1B4F2}"/>
                </a:ext>
              </a:extLst>
            </p:cNvPr>
            <p:cNvCxnSpPr>
              <a:cxnSpLocks/>
              <a:stCxn id="17" idx="3"/>
              <a:endCxn id="21" idx="1"/>
            </p:cNvCxnSpPr>
            <p:nvPr/>
          </p:nvCxnSpPr>
          <p:spPr>
            <a:xfrm>
              <a:off x="4325854" y="5421643"/>
              <a:ext cx="1909265" cy="5421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2938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Optimizer</a:t>
            </a:r>
            <a:endParaRPr dirty="0"/>
          </a:p>
        </p:txBody>
      </p:sp>
      <p:sp>
        <p:nvSpPr>
          <p:cNvPr id="451" name="Google Shape;451;p60"/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515600" cy="98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Don’t worry, we still have another way to enhance our trained model.</a:t>
            </a:r>
            <a:endParaRPr dirty="0"/>
          </a:p>
        </p:txBody>
      </p:sp>
      <p:sp>
        <p:nvSpPr>
          <p:cNvPr id="452" name="Google Shape;452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33DE2E-13B5-9547-83EA-A008FEB72AF1}"/>
              </a:ext>
            </a:extLst>
          </p:cNvPr>
          <p:cNvSpPr txBox="1"/>
          <p:nvPr/>
        </p:nvSpPr>
        <p:spPr>
          <a:xfrm>
            <a:off x="0" y="6646300"/>
            <a:ext cx="4195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zhenglungwu.medium.com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/pytorch-optimizers-03-adam-adamax-f8f53429dc1d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E56C6C-0C66-43E0-BEF9-204314E6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61" y="2331820"/>
            <a:ext cx="7205278" cy="411142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111A7-5182-254B-94BA-5F40E7E1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Optimizer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406F5E-B8FB-BE4D-B6E8-6FC36DB09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C0FEEC-2027-3747-9A95-3930E5D2A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08" y="1091126"/>
            <a:ext cx="9540785" cy="57668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172712-2336-4B20-8263-0C9FC3BFABB9}"/>
              </a:ext>
            </a:extLst>
          </p:cNvPr>
          <p:cNvSpPr/>
          <p:nvPr/>
        </p:nvSpPr>
        <p:spPr>
          <a:xfrm>
            <a:off x="1613418" y="3014518"/>
            <a:ext cx="7454382" cy="490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426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03CA6-2458-F74A-A66B-ACA988F6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Optimizer (Cont’d)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B6298-59C2-134D-BCA9-167FD8BF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Intro to optimization in deep learning: Momentum, RMSProp and Adam">
            <a:extLst>
              <a:ext uri="{FF2B5EF4-FFF2-40B4-BE49-F238E27FC236}">
                <a16:creationId xmlns:a16="http://schemas.microsoft.com/office/drawing/2014/main" id="{CB368AC2-400F-A042-9D83-B99B67C35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265" y="1196718"/>
            <a:ext cx="6173470" cy="539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D925B4-A63A-3347-89CE-BF2068636A13}"/>
              </a:ext>
            </a:extLst>
          </p:cNvPr>
          <p:cNvSpPr txBox="1"/>
          <p:nvPr/>
        </p:nvSpPr>
        <p:spPr>
          <a:xfrm>
            <a:off x="0" y="6642768"/>
            <a:ext cx="3861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https://blog.paperspace.com/intro-to-optimization-momentum-rmsprop-adam/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92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64504-3075-4B4C-9BE2-E08812C1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Learning Rate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09D056-8A2B-B04D-9065-52F027BE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 can see if we should have an optimal learning rate.</a:t>
            </a:r>
          </a:p>
          <a:p>
            <a:r>
              <a:rPr kumimoji="1" lang="en-US" altLang="zh-TW" dirty="0"/>
              <a:t>It means we can’t let our model learn too fast or too low.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713D88-10D5-9642-BB08-DA3D351A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9754AB-80D1-264C-9366-E01D43B4293C}"/>
              </a:ext>
            </a:extLst>
          </p:cNvPr>
          <p:cNvSpPr txBox="1"/>
          <p:nvPr/>
        </p:nvSpPr>
        <p:spPr>
          <a:xfrm>
            <a:off x="0" y="6652181"/>
            <a:ext cx="4062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800" b="1" dirty="0">
                <a:solidFill>
                  <a:schemeClr val="bg1">
                    <a:lumMod val="75000"/>
                  </a:schemeClr>
                </a:solidFill>
              </a:rPr>
              <a:t>https://androidkt.com/change-learning-rate-in-the-pytorch-using-learning-rate-scheduler/</a:t>
            </a:r>
            <a:endParaRPr kumimoji="1" lang="zh-TW" altLang="en-US" sz="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00EBAC-5ACE-4AB2-8264-5D854EB27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2" y="3138055"/>
            <a:ext cx="10752377" cy="26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381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Results of 30 Epochs</a:t>
            </a:r>
            <a:endParaRPr dirty="0"/>
          </a:p>
        </p:txBody>
      </p:sp>
      <p:sp>
        <p:nvSpPr>
          <p:cNvPr id="459" name="Google Shape;459;p61"/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515600" cy="601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Seems we got underfitting results.</a:t>
            </a:r>
            <a:endParaRPr dirty="0"/>
          </a:p>
        </p:txBody>
      </p:sp>
      <p:sp>
        <p:nvSpPr>
          <p:cNvPr id="460" name="Google Shape;460;p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pic>
        <p:nvPicPr>
          <p:cNvPr id="461" name="Google Shape;46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000" y="2004738"/>
            <a:ext cx="5364000" cy="368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1848" y="2002707"/>
            <a:ext cx="5106958" cy="368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50 Epochs</a:t>
            </a:r>
            <a:endParaRPr/>
          </a:p>
        </p:txBody>
      </p:sp>
      <p:pic>
        <p:nvPicPr>
          <p:cNvPr id="475" name="Google Shape;475;p6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732000" y="2008581"/>
            <a:ext cx="5364000" cy="36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02447"/>
            <a:ext cx="5364000" cy="36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Results of 70 Epochs</a:t>
            </a:r>
            <a:endParaRPr dirty="0"/>
          </a:p>
        </p:txBody>
      </p:sp>
      <p:sp>
        <p:nvSpPr>
          <p:cNvPr id="483" name="Google Shape;483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pic>
        <p:nvPicPr>
          <p:cNvPr id="484" name="Google Shape;48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000" y="2003774"/>
            <a:ext cx="5364000" cy="36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012072"/>
            <a:ext cx="5364000" cy="36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Train the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" name="Google Shape;491;p6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597891"/>
                <a:ext cx="10515600" cy="1254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Seems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epochs is the best solution.</a:t>
                </a:r>
              </a:p>
              <a:p>
                <a:pPr marL="22860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Char char="•"/>
                </a:pPr>
                <a:r>
                  <a:rPr lang="en-US" dirty="0"/>
                  <a:t>Please try to train this model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dirty="0"/>
                  <a:t> epochs.</a:t>
                </a:r>
                <a:endParaRPr dirty="0"/>
              </a:p>
            </p:txBody>
          </p:sp>
        </mc:Choice>
        <mc:Fallback xmlns="">
          <p:sp>
            <p:nvSpPr>
              <p:cNvPr id="491" name="Google Shape;491;p6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7891"/>
                <a:ext cx="10515600" cy="1254182"/>
              </a:xfrm>
              <a:prstGeom prst="rect">
                <a:avLst/>
              </a:prstGeom>
              <a:blipFill>
                <a:blip r:embed="rId3"/>
                <a:stretch>
                  <a:fillRect l="-1101" t="-97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2" name="Google Shape;492;p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39C223-6F8E-4478-89ED-98CFC1544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4005927"/>
            <a:ext cx="86360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A2A7641-F167-DE4E-A4B4-93084B409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23" y="713834"/>
            <a:ext cx="4265038" cy="29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5EA7AB-44BE-9C49-B8B8-107C6F7A8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84" y="3669909"/>
            <a:ext cx="4367916" cy="302737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C6FCF9-D49C-D541-94F7-1CFE09B8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Plot the Results.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AE6926-3633-674B-8F0E-297CD45A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B5DB79-313D-9642-857B-09450609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51" y="1162083"/>
            <a:ext cx="6615951" cy="53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1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2BA6E-A34E-294E-B79B-0999601C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Save the Model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9D4E9B3-4E13-4473-92B9-E084B53E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Save our trained model so that we don’t need to re-train it the next time.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12053D-A19E-1741-B551-C59780F0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7D6B11-7BB0-4288-BEC1-43D69959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82" y="4138631"/>
            <a:ext cx="5298636" cy="5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1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建構Python 深度學習的開發環境- DSA Learning">
            <a:extLst>
              <a:ext uri="{FF2B5EF4-FFF2-40B4-BE49-F238E27FC236}">
                <a16:creationId xmlns:a16="http://schemas.microsoft.com/office/drawing/2014/main" id="{96690ED4-8E2E-E946-A7C6-3135CAC6B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7"/>
          <a:stretch/>
        </p:blipFill>
        <p:spPr bwMode="auto">
          <a:xfrm>
            <a:off x="3805238" y="3798988"/>
            <a:ext cx="4581524" cy="285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TensorFlow and </a:t>
            </a:r>
            <a:r>
              <a:rPr lang="en-US" dirty="0" err="1"/>
              <a:t>Keras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/>
            <a:r>
              <a:rPr lang="en-US" dirty="0"/>
              <a:t>TensorFlow: </a:t>
            </a:r>
            <a:r>
              <a:rPr lang="en-US" altLang="zh-TW" dirty="0"/>
              <a:t>an end-to-end open source platform for machine learning &amp; deep learning.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zh-TW" dirty="0" err="1"/>
              <a:t>Keras</a:t>
            </a:r>
            <a:r>
              <a:rPr lang="en-US" altLang="zh-TW" dirty="0"/>
              <a:t>: an effective high-level neural network (NN) application programming interface (API) in Python.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3200" dirty="0"/>
              <a:t>The </a:t>
            </a:r>
            <a:r>
              <a:rPr lang="en-US" sz="3200" dirty="0" err="1"/>
              <a:t>Keras</a:t>
            </a:r>
            <a:r>
              <a:rPr lang="en-US" altLang="zh-TW" sz="3200" dirty="0"/>
              <a:t> functions</a:t>
            </a:r>
            <a:r>
              <a:rPr lang="en-US" sz="3200" dirty="0"/>
              <a:t> provide users to create and train a NN model easier.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sz="3200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ED0ECD7-FC12-124F-8467-629FB4C43067}"/>
              </a:ext>
            </a:extLst>
          </p:cNvPr>
          <p:cNvSpPr txBox="1"/>
          <p:nvPr/>
        </p:nvSpPr>
        <p:spPr>
          <a:xfrm>
            <a:off x="0" y="6527309"/>
            <a:ext cx="3227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https://dsalearning.github.io/tf.keras/2-2-tf-keras-python-dl-env/</a:t>
            </a:r>
          </a:p>
          <a:p>
            <a:r>
              <a:rPr kumimoji="1" lang="en-US" altLang="zh-TW" sz="800" dirty="0">
                <a:solidFill>
                  <a:schemeClr val="bg1">
                    <a:lumMod val="75000"/>
                  </a:schemeClr>
                </a:solidFill>
                <a:latin typeface="Georgia" panose="02040502050405020303" pitchFamily="18" charset="0"/>
              </a:rPr>
              <a:t>https://www.tensorflow.org/overview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48DBD-F09A-A04D-B637-9667768E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837C49-6AC1-C243-A372-5A1E1DBD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505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Save the Model</a:t>
            </a:r>
            <a:endParaRPr dirty="0"/>
          </a:p>
        </p:txBody>
      </p:sp>
      <p:sp>
        <p:nvSpPr>
          <p:cNvPr id="498" name="Google Shape;498;p6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save your trained model for the next time prediction with these steps.</a:t>
            </a:r>
            <a:endParaRPr dirty="0"/>
          </a:p>
        </p:txBody>
      </p:sp>
      <p:sp>
        <p:nvSpPr>
          <p:cNvPr id="499" name="Google Shape;499;p6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  <p:sp>
        <p:nvSpPr>
          <p:cNvPr id="6" name="Google Shape;498;p66">
            <a:extLst>
              <a:ext uri="{FF2B5EF4-FFF2-40B4-BE49-F238E27FC236}">
                <a16:creationId xmlns:a16="http://schemas.microsoft.com/office/drawing/2014/main" id="{9599C077-A929-CF4D-9D22-046567FE6756}"/>
              </a:ext>
            </a:extLst>
          </p:cNvPr>
          <p:cNvSpPr txBox="1">
            <a:spLocks/>
          </p:cNvSpPr>
          <p:nvPr/>
        </p:nvSpPr>
        <p:spPr>
          <a:xfrm>
            <a:off x="838200" y="3847875"/>
            <a:ext cx="10515600" cy="53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rPr>
              <a:t>Download your model from Colab with this script.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8801F0-6579-41B0-8272-98868970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89" y="2562901"/>
            <a:ext cx="7883399" cy="83382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CBB35B-D4FA-4D19-B0F9-35E1003B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838" y="4980320"/>
            <a:ext cx="5016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297E6-6D2B-CF44-9BC0-9CB1D2E7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6D70E9-C9F7-844C-8172-086A6CA5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159000"/>
            <a:ext cx="11696700" cy="2540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1B17-FDE5-4481-A3DB-CBA4468E30C6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3250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Load Saved Model to Predict</a:t>
            </a:r>
            <a:endParaRPr dirty="0"/>
          </a:p>
        </p:txBody>
      </p:sp>
      <p:sp>
        <p:nvSpPr>
          <p:cNvPr id="506" name="Google Shape;506;p6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load the local model with simple steps:</a:t>
            </a:r>
            <a:endParaRPr dirty="0"/>
          </a:p>
        </p:txBody>
      </p:sp>
      <p:sp>
        <p:nvSpPr>
          <p:cNvPr id="507" name="Google Shape;507;p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  <p:sp>
        <p:nvSpPr>
          <p:cNvPr id="509" name="Google Shape;509;p67"/>
          <p:cNvSpPr txBox="1"/>
          <p:nvPr/>
        </p:nvSpPr>
        <p:spPr>
          <a:xfrm>
            <a:off x="838199" y="4877517"/>
            <a:ext cx="10515600" cy="53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3200" dirty="0">
                <a:latin typeface="Georgia" panose="02040502050405020303" pitchFamily="18" charset="0"/>
                <a:ea typeface="標楷體" panose="03000509000000000000" pitchFamily="65" charset="-120"/>
                <a:sym typeface="Times New Roman"/>
              </a:rPr>
              <a:t>After loading, this model can be used to do prediction.</a:t>
            </a:r>
            <a:endParaRPr sz="3200" dirty="0">
              <a:latin typeface="Georgia" panose="02040502050405020303" pitchFamily="18" charset="0"/>
              <a:ea typeface="標楷體" panose="03000509000000000000" pitchFamily="65" charset="-120"/>
              <a:sym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210C6CA-DEE2-443C-943E-41BA6F13A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46906"/>
            <a:ext cx="85344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Pre-processing</a:t>
            </a:r>
            <a:endParaRPr dirty="0"/>
          </a:p>
        </p:txBody>
      </p:sp>
      <p:sp>
        <p:nvSpPr>
          <p:cNvPr id="515" name="Google Shape;515;p68"/>
          <p:cNvSpPr txBox="1">
            <a:spLocks noGrp="1"/>
          </p:cNvSpPr>
          <p:nvPr>
            <p:ph idx="1"/>
          </p:nvPr>
        </p:nvSpPr>
        <p:spPr>
          <a:xfrm>
            <a:off x="838200" y="1163782"/>
            <a:ext cx="10515600" cy="155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should do the same steps to the data we intended to predict as the training data.</a:t>
            </a:r>
            <a:endParaRPr dirty="0"/>
          </a:p>
        </p:txBody>
      </p:sp>
      <p:sp>
        <p:nvSpPr>
          <p:cNvPr id="516" name="Google Shape;516;p6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B096C4F-AE10-48B0-BAB3-7A84EC31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4892"/>
            <a:ext cx="12192000" cy="12720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67C0D5-86B9-46AF-9860-2AA826D7A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3716913"/>
            <a:ext cx="85979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altLang="zh-TW" dirty="0"/>
              <a:t>Pre-processing </a:t>
            </a:r>
            <a:r>
              <a:rPr lang="en-US" dirty="0"/>
              <a:t>(Cont’d)</a:t>
            </a:r>
            <a:endParaRPr dirty="0"/>
          </a:p>
        </p:txBody>
      </p:sp>
      <p:sp>
        <p:nvSpPr>
          <p:cNvPr id="526" name="Google Shape;526;p6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Keep doing the pre-processing of our data.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24" name="Google Shape;524;p6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6D062E-606A-2440-916E-FF720DE0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29000"/>
            <a:ext cx="12192000" cy="119794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/>
              <a:t>Prediction </a:t>
            </a:r>
            <a:endParaRPr dirty="0"/>
          </a:p>
        </p:txBody>
      </p:sp>
      <p:sp>
        <p:nvSpPr>
          <p:cNvPr id="532" name="Google Shape;532;p70"/>
          <p:cNvSpPr txBox="1">
            <a:spLocks noGrp="1"/>
          </p:cNvSpPr>
          <p:nvPr>
            <p:ph idx="1"/>
          </p:nvPr>
        </p:nvSpPr>
        <p:spPr>
          <a:xfrm>
            <a:off x="337583" y="1163782"/>
            <a:ext cx="11516834" cy="50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can do the prediction with: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33" name="Google Shape;533;p7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sp>
        <p:nvSpPr>
          <p:cNvPr id="535" name="Google Shape;535;p70"/>
          <p:cNvSpPr txBox="1"/>
          <p:nvPr/>
        </p:nvSpPr>
        <p:spPr>
          <a:xfrm>
            <a:off x="337583" y="4877140"/>
            <a:ext cx="11516834" cy="55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3200" dirty="0">
                <a:latin typeface="Georgia" panose="02040502050405020303" pitchFamily="18" charset="0"/>
                <a:ea typeface="標楷體" panose="03000509000000000000" pitchFamily="65" charset="-120"/>
                <a:sym typeface="Times New Roman"/>
              </a:rPr>
              <a:t>You can try to load other models we saved to see the results.</a:t>
            </a:r>
            <a:endParaRPr sz="3200" dirty="0">
              <a:latin typeface="Georgia" panose="02040502050405020303" pitchFamily="18" charset="0"/>
              <a:ea typeface="標楷體" panose="03000509000000000000" pitchFamily="65" charset="-12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FDE0AC-39F2-904A-91ED-8A78661E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61" y="2087364"/>
            <a:ext cx="6113279" cy="242809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Exercise</a:t>
            </a:r>
            <a:endParaRPr dirty="0"/>
          </a:p>
        </p:txBody>
      </p:sp>
      <p:sp>
        <p:nvSpPr>
          <p:cNvPr id="541" name="Google Shape;541;p71"/>
          <p:cNvSpPr txBox="1">
            <a:spLocks noGrp="1"/>
          </p:cNvSpPr>
          <p:nvPr>
            <p:ph idx="1"/>
          </p:nvPr>
        </p:nvSpPr>
        <p:spPr>
          <a:xfrm>
            <a:off x="609601" y="1163782"/>
            <a:ext cx="11325224" cy="50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prepare two datasets for you to train your own model, both are stored as .csv files.</a:t>
            </a:r>
            <a:endParaRPr dirty="0"/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altLang="zh-TW" dirty="0"/>
              <a:t>Of course, you can do the exact same method with us to build a workable model, but I am pretty sure it will be fascinating if you build your own one with different method.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en-US" dirty="0"/>
              <a:t>Link to datasets: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https://drive.google.com/drive/folders/1kwORuSfpuPlqKKLFc3rhT0nHusqA6EzF?usp=sharing</a:t>
            </a:r>
            <a:endParaRPr dirty="0"/>
          </a:p>
        </p:txBody>
      </p:sp>
      <p:sp>
        <p:nvSpPr>
          <p:cNvPr id="542" name="Google Shape;542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435F0-A3C1-634F-99A0-F0A4B2B7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Download the Notebook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B5E72A-83CB-244B-A80E-A9CDBB35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3"/>
            <a:ext cx="10515600" cy="952440"/>
          </a:xfrm>
        </p:spPr>
        <p:txBody>
          <a:bodyPr/>
          <a:lstStyle/>
          <a:p>
            <a:r>
              <a:rPr kumimoji="1" lang="en-US" altLang="zh-TW" dirty="0"/>
              <a:t>You can download what you done in Colab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508729-4F08-504F-A4BE-AD27C5A8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639CB0-9061-4EB7-B3B8-E4E8A24B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75" y="1904155"/>
            <a:ext cx="3964251" cy="46986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29D9F3-2CE5-46B1-9E68-68A0BC9CF730}"/>
              </a:ext>
            </a:extLst>
          </p:cNvPr>
          <p:cNvSpPr/>
          <p:nvPr/>
        </p:nvSpPr>
        <p:spPr>
          <a:xfrm>
            <a:off x="4113875" y="5943600"/>
            <a:ext cx="3964251" cy="6592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281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9300E-025D-9A46-875C-F479082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Send Your Works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B5A5A8-28C4-AE41-B33C-CAAF031A4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53095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Please download the works you done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 during the course.</a:t>
            </a:r>
          </a:p>
          <a:p>
            <a:r>
              <a:rPr kumimoji="1" lang="en-US" altLang="zh-TW" dirty="0"/>
              <a:t>After finishing the exercise, please also download it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</a:p>
          <a:p>
            <a:r>
              <a:rPr kumimoji="1" lang="en-US" altLang="zh-TW" dirty="0"/>
              <a:t>Please send your works and exercise files to the mail: </a:t>
            </a:r>
            <a:r>
              <a:rPr kumimoji="1" lang="en-US" altLang="zh-TW" dirty="0">
                <a:hlinkClick r:id="rId3"/>
              </a:rPr>
              <a:t>t110368151@ntut.org.tw</a:t>
            </a:r>
            <a:endParaRPr kumimoji="1" lang="en-US" altLang="zh-TW" dirty="0"/>
          </a:p>
          <a:p>
            <a:r>
              <a:rPr kumimoji="1" lang="en-US" altLang="zh-TW" dirty="0"/>
              <a:t>The title of the email should be in the following format: Student ID </a:t>
            </a:r>
            <a:r>
              <a:rPr kumimoji="1" lang="en-US" altLang="zh-TW" dirty="0" err="1"/>
              <a:t>number_Name_NLP</a:t>
            </a:r>
            <a:endParaRPr kumimoji="1" lang="en-US" altLang="zh-TW" dirty="0"/>
          </a:p>
          <a:p>
            <a:r>
              <a:rPr kumimoji="1" lang="en-US" altLang="zh-TW" dirty="0"/>
              <a:t>The deadline for this exercise is 11/18/2022.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44A75-AA0F-D24B-94DF-0E6F141F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75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3180</Words>
  <Application>Microsoft Office PowerPoint</Application>
  <PresentationFormat>寬螢幕</PresentationFormat>
  <Paragraphs>462</Paragraphs>
  <Slides>101</Slides>
  <Notes>100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Cambria Math</vt:lpstr>
      <vt:lpstr>Georgia</vt:lpstr>
      <vt:lpstr>Segoe UI Historic</vt:lpstr>
      <vt:lpstr>Times New Roman</vt:lpstr>
      <vt:lpstr>Office 佈景主題</vt:lpstr>
      <vt:lpstr>This practical class needs to be divided into groups, please make a group of 1~3 people.</vt:lpstr>
      <vt:lpstr>PowerPoint 簡報</vt:lpstr>
      <vt:lpstr>Outline</vt:lpstr>
      <vt:lpstr>Outline</vt:lpstr>
      <vt:lpstr>Machine Learning &amp; Deep Learning</vt:lpstr>
      <vt:lpstr>Machine Learning &amp; Deep Learning (Cont’d)</vt:lpstr>
      <vt:lpstr>Natural Language Processing (NLP)</vt:lpstr>
      <vt:lpstr>Machine Learning Methods</vt:lpstr>
      <vt:lpstr>TensorFlow and Keras </vt:lpstr>
      <vt:lpstr>Google Colab</vt:lpstr>
      <vt:lpstr>Connect Colab into Google Drive</vt:lpstr>
      <vt:lpstr>Connect Colab into Google Drive (Cont’d )</vt:lpstr>
      <vt:lpstr>Connect Colab into Google Drive (Cont’d )</vt:lpstr>
      <vt:lpstr>Colab User Interface (UI)</vt:lpstr>
      <vt:lpstr>Change to Use GPU</vt:lpstr>
      <vt:lpstr>Open Cats and Corgis Mode</vt:lpstr>
      <vt:lpstr>Open Cats and Corgis Mode (Cont’d)</vt:lpstr>
      <vt:lpstr>TensorFlow Dataset (TFDS)</vt:lpstr>
      <vt:lpstr>Import Packages</vt:lpstr>
      <vt:lpstr>Sarcasm Detection</vt:lpstr>
      <vt:lpstr>Outline</vt:lpstr>
      <vt:lpstr>Tokenization</vt:lpstr>
      <vt:lpstr>Texts to Sequences</vt:lpstr>
      <vt:lpstr>Out of Vocabulary (OOV)</vt:lpstr>
      <vt:lpstr>Get Texts from TensorFlow</vt:lpstr>
      <vt:lpstr>Get Texts from TensorFlow (Cont’d)</vt:lpstr>
      <vt:lpstr>Parameters Declaration</vt:lpstr>
      <vt:lpstr>Sarcasm Dataset</vt:lpstr>
      <vt:lpstr>Sarcasm Dataset (Cont’d)</vt:lpstr>
      <vt:lpstr>Upload File to Colab</vt:lpstr>
      <vt:lpstr>Load Data from .json File</vt:lpstr>
      <vt:lpstr>Load Data from .csv File</vt:lpstr>
      <vt:lpstr>Amounts of Data</vt:lpstr>
      <vt:lpstr>Split Dataset into Training and Testing</vt:lpstr>
      <vt:lpstr>Tokenizer the Data</vt:lpstr>
      <vt:lpstr>Sequences Pad</vt:lpstr>
      <vt:lpstr>Transfer the Data to NumPy Array</vt:lpstr>
      <vt:lpstr>Outline</vt:lpstr>
      <vt:lpstr>Embedding</vt:lpstr>
      <vt:lpstr>Embedding (Cont’d)</vt:lpstr>
      <vt:lpstr>Embedding (Cont’d)</vt:lpstr>
      <vt:lpstr>Build the Model</vt:lpstr>
      <vt:lpstr>Train the Model</vt:lpstr>
      <vt:lpstr>Plot the Results</vt:lpstr>
      <vt:lpstr>Save the Model</vt:lpstr>
      <vt:lpstr>Outline</vt:lpstr>
      <vt:lpstr>Before Model Improving</vt:lpstr>
      <vt:lpstr>Overfitting</vt:lpstr>
      <vt:lpstr>Underfitting</vt:lpstr>
      <vt:lpstr>Improving Our Model</vt:lpstr>
      <vt:lpstr>Improving Model</vt:lpstr>
      <vt:lpstr>Build the Model </vt:lpstr>
      <vt:lpstr>Improve the Epochs</vt:lpstr>
      <vt:lpstr>Plot the Results</vt:lpstr>
      <vt:lpstr>Save the Model</vt:lpstr>
      <vt:lpstr>Improving Model</vt:lpstr>
      <vt:lpstr>Train with More Hidden Layers</vt:lpstr>
      <vt:lpstr>Train with More Hidden Layers (Cont’d)</vt:lpstr>
      <vt:lpstr>Plot the Result</vt:lpstr>
      <vt:lpstr>Save the Model</vt:lpstr>
      <vt:lpstr>Improving Model</vt:lpstr>
      <vt:lpstr>Recurrent Neural Network (RNN)</vt:lpstr>
      <vt:lpstr>Long Short Term Memory (LSTM)</vt:lpstr>
      <vt:lpstr>Train Model with LSTM</vt:lpstr>
      <vt:lpstr>Train Model with LSTM (Cont’d)</vt:lpstr>
      <vt:lpstr>Plot the Results</vt:lpstr>
      <vt:lpstr>Save the Model</vt:lpstr>
      <vt:lpstr>Improving Model</vt:lpstr>
      <vt:lpstr>Train with More Data</vt:lpstr>
      <vt:lpstr>Download GloVe Dataset</vt:lpstr>
      <vt:lpstr>Unzip the Dataset</vt:lpstr>
      <vt:lpstr>Load the Data</vt:lpstr>
      <vt:lpstr>Try to Print the Coefficients</vt:lpstr>
      <vt:lpstr>Filter the Data</vt:lpstr>
      <vt:lpstr>Prepare the Model</vt:lpstr>
      <vt:lpstr>Train the Model</vt:lpstr>
      <vt:lpstr>Plot the Results</vt:lpstr>
      <vt:lpstr>Save the Model</vt:lpstr>
      <vt:lpstr>Improving Model</vt:lpstr>
      <vt:lpstr>Optimizer</vt:lpstr>
      <vt:lpstr>Optimizer (Cont’d)</vt:lpstr>
      <vt:lpstr>Optimizer (Cont’d)</vt:lpstr>
      <vt:lpstr>Learning Rate</vt:lpstr>
      <vt:lpstr>Results of 30 Epochs</vt:lpstr>
      <vt:lpstr>Results of 50 Epochs</vt:lpstr>
      <vt:lpstr>Results of 70 Epochs</vt:lpstr>
      <vt:lpstr>Train the Model</vt:lpstr>
      <vt:lpstr>Plot the Results.</vt:lpstr>
      <vt:lpstr>Save the Model</vt:lpstr>
      <vt:lpstr>Outline</vt:lpstr>
      <vt:lpstr>Save the Model</vt:lpstr>
      <vt:lpstr>Outline</vt:lpstr>
      <vt:lpstr>Load Saved Model to Predict</vt:lpstr>
      <vt:lpstr>Pre-processing</vt:lpstr>
      <vt:lpstr>Pre-processing (Cont’d)</vt:lpstr>
      <vt:lpstr>Prediction </vt:lpstr>
      <vt:lpstr>Exercise</vt:lpstr>
      <vt:lpstr>Download the Notebook</vt:lpstr>
      <vt:lpstr>Send Your Works </vt:lpstr>
      <vt:lpstr>Bonus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2022-10-01T03:50:40Z</dcterms:created>
  <dcterms:modified xsi:type="dcterms:W3CDTF">2022-12-07T08:43:24Z</dcterms:modified>
</cp:coreProperties>
</file>